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301" r:id="rId3"/>
    <p:sldId id="302" r:id="rId4"/>
    <p:sldId id="303" r:id="rId5"/>
    <p:sldId id="268" r:id="rId6"/>
    <p:sldId id="304" r:id="rId7"/>
    <p:sldId id="272" r:id="rId8"/>
    <p:sldId id="305" r:id="rId9"/>
    <p:sldId id="306" r:id="rId10"/>
    <p:sldId id="308" r:id="rId11"/>
    <p:sldId id="309" r:id="rId12"/>
    <p:sldId id="310" r:id="rId13"/>
    <p:sldId id="311" r:id="rId14"/>
    <p:sldId id="279" r:id="rId15"/>
    <p:sldId id="281" r:id="rId16"/>
    <p:sldId id="289" r:id="rId17"/>
    <p:sldId id="293" r:id="rId18"/>
    <p:sldId id="269" r:id="rId19"/>
    <p:sldId id="312" r:id="rId20"/>
    <p:sldId id="313" r:id="rId21"/>
    <p:sldId id="29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807"/>
  </p:normalViewPr>
  <p:slideViewPr>
    <p:cSldViewPr snapToGrid="0" snapToObjects="1">
      <p:cViewPr varScale="1">
        <p:scale>
          <a:sx n="107" d="100"/>
          <a:sy n="107"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6CAC8-2AD7-CD45-9FB6-AA5DB8B72100}" type="datetimeFigureOut">
              <a:rPr lang="en-US" smtClean="0"/>
              <a:t>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C65051-2D6E-C643-955E-0FAE036D7DCD}" type="slidenum">
              <a:rPr lang="en-US" smtClean="0"/>
              <a:t>‹#›</a:t>
            </a:fld>
            <a:endParaRPr lang="en-US"/>
          </a:p>
        </p:txBody>
      </p:sp>
    </p:spTree>
    <p:extLst>
      <p:ext uri="{BB962C8B-B14F-4D97-AF65-F5344CB8AC3E}">
        <p14:creationId xmlns:p14="http://schemas.microsoft.com/office/powerpoint/2010/main" val="3499866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F2CD-A847-923A-5333-92B68E9DAC0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69FA9CA-81A2-1DFC-BFA9-5B1DFE213147}"/>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1B45EDF-D366-CA53-E371-299416971990}"/>
              </a:ext>
            </a:extLst>
          </p:cNvPr>
          <p:cNvSpPr>
            <a:spLocks noGrp="1"/>
          </p:cNvSpPr>
          <p:nvPr>
            <p:ph type="dt" sz="half" idx="10"/>
          </p:nvPr>
        </p:nvSpPr>
        <p:spPr/>
        <p:txBody>
          <a:bodyPr/>
          <a:lstStyle/>
          <a:p>
            <a:fld id="{59FFF756-C8B1-6F45-9EE3-FB534013C59B}" type="datetime1">
              <a:rPr lang="en-PH" smtClean="0"/>
              <a:t>6/20/22</a:t>
            </a:fld>
            <a:endParaRPr lang="en-US"/>
          </a:p>
        </p:txBody>
      </p:sp>
      <p:sp>
        <p:nvSpPr>
          <p:cNvPr id="5" name="Footer Placeholder 4">
            <a:extLst>
              <a:ext uri="{FF2B5EF4-FFF2-40B4-BE49-F238E27FC236}">
                <a16:creationId xmlns:a16="http://schemas.microsoft.com/office/drawing/2014/main" id="{9925120C-FD63-D416-5C01-59A945EFD8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03939-8F53-13CF-546C-019361067454}"/>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2041255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15E3B-DB39-0FDD-4769-EAADC669E9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D5F442-AD4A-2CC0-EA93-24C8FDA3D05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DDE010-E03C-5584-EB1E-2FF0BB334AA7}"/>
              </a:ext>
            </a:extLst>
          </p:cNvPr>
          <p:cNvSpPr>
            <a:spLocks noGrp="1"/>
          </p:cNvSpPr>
          <p:nvPr>
            <p:ph type="dt" sz="half" idx="10"/>
          </p:nvPr>
        </p:nvSpPr>
        <p:spPr/>
        <p:txBody>
          <a:bodyPr/>
          <a:lstStyle/>
          <a:p>
            <a:fld id="{C385D566-7EE7-024D-A1F8-C5A996825203}" type="datetime1">
              <a:rPr lang="en-PH" smtClean="0"/>
              <a:t>6/20/22</a:t>
            </a:fld>
            <a:endParaRPr lang="en-US"/>
          </a:p>
        </p:txBody>
      </p:sp>
      <p:sp>
        <p:nvSpPr>
          <p:cNvPr id="5" name="Footer Placeholder 4">
            <a:extLst>
              <a:ext uri="{FF2B5EF4-FFF2-40B4-BE49-F238E27FC236}">
                <a16:creationId xmlns:a16="http://schemas.microsoft.com/office/drawing/2014/main" id="{83049E21-80E9-001B-0791-4D902A3E7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E060B5-8270-0133-C271-40D1FD66F536}"/>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3209652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DF2B4-4718-9A5C-24FD-59D8B9E1DCE1}"/>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C64D0F-2017-A581-0417-93368A102538}"/>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45A855-D53C-5700-1FA6-EA8E433A3353}"/>
              </a:ext>
            </a:extLst>
          </p:cNvPr>
          <p:cNvSpPr>
            <a:spLocks noGrp="1"/>
          </p:cNvSpPr>
          <p:nvPr>
            <p:ph type="dt" sz="half" idx="10"/>
          </p:nvPr>
        </p:nvSpPr>
        <p:spPr/>
        <p:txBody>
          <a:bodyPr/>
          <a:lstStyle/>
          <a:p>
            <a:fld id="{B4FC9AF4-0FF5-434B-8D61-96461E38A893}" type="datetime1">
              <a:rPr lang="en-PH" smtClean="0"/>
              <a:t>6/20/22</a:t>
            </a:fld>
            <a:endParaRPr lang="en-US"/>
          </a:p>
        </p:txBody>
      </p:sp>
      <p:sp>
        <p:nvSpPr>
          <p:cNvPr id="5" name="Footer Placeholder 4">
            <a:extLst>
              <a:ext uri="{FF2B5EF4-FFF2-40B4-BE49-F238E27FC236}">
                <a16:creationId xmlns:a16="http://schemas.microsoft.com/office/drawing/2014/main" id="{7D924B12-7B98-7826-680E-10DCAEECF9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531D62-4292-2314-EF8B-18A9E14AAD37}"/>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222642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EE7AA-B0C4-10AE-A4B4-689CA86A5C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0DDAFF-D0EF-B288-2956-4C94AAD0B6D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BA0F4D-82D3-81D0-AB78-7D0522B92B6B}"/>
              </a:ext>
            </a:extLst>
          </p:cNvPr>
          <p:cNvSpPr>
            <a:spLocks noGrp="1"/>
          </p:cNvSpPr>
          <p:nvPr>
            <p:ph type="dt" sz="half" idx="10"/>
          </p:nvPr>
        </p:nvSpPr>
        <p:spPr/>
        <p:txBody>
          <a:bodyPr/>
          <a:lstStyle/>
          <a:p>
            <a:fld id="{91A47FF1-461B-594A-A19C-50E70FAD18AB}" type="datetime1">
              <a:rPr lang="en-PH" smtClean="0"/>
              <a:t>6/20/22</a:t>
            </a:fld>
            <a:endParaRPr lang="en-US"/>
          </a:p>
        </p:txBody>
      </p:sp>
      <p:sp>
        <p:nvSpPr>
          <p:cNvPr id="5" name="Footer Placeholder 4">
            <a:extLst>
              <a:ext uri="{FF2B5EF4-FFF2-40B4-BE49-F238E27FC236}">
                <a16:creationId xmlns:a16="http://schemas.microsoft.com/office/drawing/2014/main" id="{21B21794-45C0-A58D-0698-7E1173EAFB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EC4FE5-9B10-B6CD-E01F-3514566AB900}"/>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2481462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B9079-53A9-6E1D-CB66-A8C51D7ED1C9}"/>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F575641-AD6C-7467-A1C3-74E7CA3474EE}"/>
              </a:ext>
            </a:extLst>
          </p:cNvPr>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F40685-C328-D987-4B8A-2785A187DC79}"/>
              </a:ext>
            </a:extLst>
          </p:cNvPr>
          <p:cNvSpPr>
            <a:spLocks noGrp="1"/>
          </p:cNvSpPr>
          <p:nvPr>
            <p:ph type="dt" sz="half" idx="10"/>
          </p:nvPr>
        </p:nvSpPr>
        <p:spPr/>
        <p:txBody>
          <a:bodyPr/>
          <a:lstStyle/>
          <a:p>
            <a:fld id="{AFF70EFF-BD83-E54D-9410-23829E4C153C}" type="datetime1">
              <a:rPr lang="en-PH" smtClean="0"/>
              <a:t>6/20/22</a:t>
            </a:fld>
            <a:endParaRPr lang="en-US"/>
          </a:p>
        </p:txBody>
      </p:sp>
      <p:sp>
        <p:nvSpPr>
          <p:cNvPr id="5" name="Footer Placeholder 4">
            <a:extLst>
              <a:ext uri="{FF2B5EF4-FFF2-40B4-BE49-F238E27FC236}">
                <a16:creationId xmlns:a16="http://schemas.microsoft.com/office/drawing/2014/main" id="{13EE07D7-97D6-A6DC-2DF6-01391BA23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A823AD-EF47-EE08-8E50-414F05EAC0E7}"/>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526508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09C67-5AB1-1EFA-F2A8-985F5827BC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4BF6C6-FC59-912F-8A4E-6516B83A05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828B5A4-59DD-94F9-09E0-A5573128CE9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D15BFD-2A01-C0AC-0FB0-A568E5A867F4}"/>
              </a:ext>
            </a:extLst>
          </p:cNvPr>
          <p:cNvSpPr>
            <a:spLocks noGrp="1"/>
          </p:cNvSpPr>
          <p:nvPr>
            <p:ph type="dt" sz="half" idx="10"/>
          </p:nvPr>
        </p:nvSpPr>
        <p:spPr/>
        <p:txBody>
          <a:bodyPr/>
          <a:lstStyle/>
          <a:p>
            <a:fld id="{567DBF40-505D-EB45-9795-B9340EA6E350}" type="datetime1">
              <a:rPr lang="en-PH" smtClean="0"/>
              <a:t>6/20/22</a:t>
            </a:fld>
            <a:endParaRPr lang="en-US"/>
          </a:p>
        </p:txBody>
      </p:sp>
      <p:sp>
        <p:nvSpPr>
          <p:cNvPr id="6" name="Footer Placeholder 5">
            <a:extLst>
              <a:ext uri="{FF2B5EF4-FFF2-40B4-BE49-F238E27FC236}">
                <a16:creationId xmlns:a16="http://schemas.microsoft.com/office/drawing/2014/main" id="{B5A3FA17-536C-8080-0898-42BCFFA14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86A569-CC8B-A3AC-010D-0E1D47957AEA}"/>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148957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0B34-239F-2EB9-7B2A-D35456CAC998}"/>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81FFAF-2640-5417-F159-332F107C1F8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A45AD2-B832-4AA7-78AB-D435E6D274B0}"/>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BBB5B8-257A-1E56-432A-8A4D40FFB43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ECE7924-50A1-BAC7-A63B-B6E187B54E49}"/>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B9C0ED-FCE7-3F5F-3E43-70B8734B2CF5}"/>
              </a:ext>
            </a:extLst>
          </p:cNvPr>
          <p:cNvSpPr>
            <a:spLocks noGrp="1"/>
          </p:cNvSpPr>
          <p:nvPr>
            <p:ph type="dt" sz="half" idx="10"/>
          </p:nvPr>
        </p:nvSpPr>
        <p:spPr/>
        <p:txBody>
          <a:bodyPr/>
          <a:lstStyle/>
          <a:p>
            <a:fld id="{8D8C2E61-F73A-B841-BE5C-2EBA4AC39D51}" type="datetime1">
              <a:rPr lang="en-PH" smtClean="0"/>
              <a:t>6/20/22</a:t>
            </a:fld>
            <a:endParaRPr lang="en-US"/>
          </a:p>
        </p:txBody>
      </p:sp>
      <p:sp>
        <p:nvSpPr>
          <p:cNvPr id="8" name="Footer Placeholder 7">
            <a:extLst>
              <a:ext uri="{FF2B5EF4-FFF2-40B4-BE49-F238E27FC236}">
                <a16:creationId xmlns:a16="http://schemas.microsoft.com/office/drawing/2014/main" id="{96D8D600-6DAD-8633-3792-8860615ED8D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A6F3DC-F86A-6FDA-5BCC-6D75AAFE23D3}"/>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17999507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F6EE0-4C6B-C239-369C-143F9EFDBDE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F40BF0-B3CF-34FA-6479-D096AB2125E5}"/>
              </a:ext>
            </a:extLst>
          </p:cNvPr>
          <p:cNvSpPr>
            <a:spLocks noGrp="1"/>
          </p:cNvSpPr>
          <p:nvPr>
            <p:ph type="dt" sz="half" idx="10"/>
          </p:nvPr>
        </p:nvSpPr>
        <p:spPr/>
        <p:txBody>
          <a:bodyPr/>
          <a:lstStyle/>
          <a:p>
            <a:fld id="{81B2AFBD-A0A2-C548-ACDD-CF28D861BC7F}" type="datetime1">
              <a:rPr lang="en-PH" smtClean="0"/>
              <a:t>6/20/22</a:t>
            </a:fld>
            <a:endParaRPr lang="en-US"/>
          </a:p>
        </p:txBody>
      </p:sp>
      <p:sp>
        <p:nvSpPr>
          <p:cNvPr id="4" name="Footer Placeholder 3">
            <a:extLst>
              <a:ext uri="{FF2B5EF4-FFF2-40B4-BE49-F238E27FC236}">
                <a16:creationId xmlns:a16="http://schemas.microsoft.com/office/drawing/2014/main" id="{E5C01C20-4F4C-E944-7886-C19087BAF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DF4824-0010-4C49-660D-4AF7535A578C}"/>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41687591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1F9D16-CA92-3329-7B54-598627B6896C}"/>
              </a:ext>
            </a:extLst>
          </p:cNvPr>
          <p:cNvSpPr>
            <a:spLocks noGrp="1"/>
          </p:cNvSpPr>
          <p:nvPr>
            <p:ph type="dt" sz="half" idx="10"/>
          </p:nvPr>
        </p:nvSpPr>
        <p:spPr/>
        <p:txBody>
          <a:bodyPr/>
          <a:lstStyle/>
          <a:p>
            <a:fld id="{3FAA9F5F-0187-2842-BC96-BE3319AC4C94}" type="datetime1">
              <a:rPr lang="en-PH" smtClean="0"/>
              <a:t>6/20/22</a:t>
            </a:fld>
            <a:endParaRPr lang="en-US"/>
          </a:p>
        </p:txBody>
      </p:sp>
      <p:sp>
        <p:nvSpPr>
          <p:cNvPr id="3" name="Footer Placeholder 2">
            <a:extLst>
              <a:ext uri="{FF2B5EF4-FFF2-40B4-BE49-F238E27FC236}">
                <a16:creationId xmlns:a16="http://schemas.microsoft.com/office/drawing/2014/main" id="{371E1258-D4CE-19D3-ABE4-6F2BF38277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FE7545-A89C-ECEE-EEB4-BCC26D87F1C6}"/>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2999226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FB47E-8BC9-5449-41CE-BC5F36D5B6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BA9FBE-9D80-95F0-93DA-AE070DA2177E}"/>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DCD190-162B-AC48-8432-9A1AEAAFFF3B}"/>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747CA2-BE18-E44C-DF7D-72B8F8D44867}"/>
              </a:ext>
            </a:extLst>
          </p:cNvPr>
          <p:cNvSpPr>
            <a:spLocks noGrp="1"/>
          </p:cNvSpPr>
          <p:nvPr>
            <p:ph type="dt" sz="half" idx="10"/>
          </p:nvPr>
        </p:nvSpPr>
        <p:spPr/>
        <p:txBody>
          <a:bodyPr/>
          <a:lstStyle/>
          <a:p>
            <a:fld id="{B1086F59-906A-A340-A6A1-7DA013CE53A9}" type="datetime1">
              <a:rPr lang="en-PH" smtClean="0"/>
              <a:t>6/20/22</a:t>
            </a:fld>
            <a:endParaRPr lang="en-US"/>
          </a:p>
        </p:txBody>
      </p:sp>
      <p:sp>
        <p:nvSpPr>
          <p:cNvPr id="6" name="Footer Placeholder 5">
            <a:extLst>
              <a:ext uri="{FF2B5EF4-FFF2-40B4-BE49-F238E27FC236}">
                <a16:creationId xmlns:a16="http://schemas.microsoft.com/office/drawing/2014/main" id="{CD53C20F-2031-8A00-B323-D5022BF01E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A03EEA-C4D1-09D7-16FC-291D72771B61}"/>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2235542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9BD30-287D-54DA-66E7-B02A7F1FEB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3E8B33-F7D1-A990-0334-C075FB382410}"/>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7449ECB9-63A5-32DD-D182-71BC054C0E45}"/>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0A0276-18F7-5DB0-E40E-7C6293D500D9}"/>
              </a:ext>
            </a:extLst>
          </p:cNvPr>
          <p:cNvSpPr>
            <a:spLocks noGrp="1"/>
          </p:cNvSpPr>
          <p:nvPr>
            <p:ph type="dt" sz="half" idx="10"/>
          </p:nvPr>
        </p:nvSpPr>
        <p:spPr/>
        <p:txBody>
          <a:bodyPr/>
          <a:lstStyle/>
          <a:p>
            <a:fld id="{770D0D6D-1E79-6B4D-8948-7AC36B421937}" type="datetime1">
              <a:rPr lang="en-PH" smtClean="0"/>
              <a:t>6/20/22</a:t>
            </a:fld>
            <a:endParaRPr lang="en-US"/>
          </a:p>
        </p:txBody>
      </p:sp>
      <p:sp>
        <p:nvSpPr>
          <p:cNvPr id="6" name="Footer Placeholder 5">
            <a:extLst>
              <a:ext uri="{FF2B5EF4-FFF2-40B4-BE49-F238E27FC236}">
                <a16:creationId xmlns:a16="http://schemas.microsoft.com/office/drawing/2014/main" id="{B26D6CB7-6999-1B90-90A8-AB3F8C042F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62A2E4-A776-B8EE-21E5-3314CB2443C2}"/>
              </a:ext>
            </a:extLst>
          </p:cNvPr>
          <p:cNvSpPr>
            <a:spLocks noGrp="1"/>
          </p:cNvSpPr>
          <p:nvPr>
            <p:ph type="sldNum" sz="quarter" idx="12"/>
          </p:nvPr>
        </p:nvSpPr>
        <p:spPr/>
        <p:txBody>
          <a:bodyPr/>
          <a:lstStyle/>
          <a:p>
            <a:fld id="{6489849B-02F8-D64F-9A37-D149AF643E0A}" type="slidenum">
              <a:rPr lang="en-US" smtClean="0"/>
              <a:t>‹#›</a:t>
            </a:fld>
            <a:endParaRPr lang="en-US"/>
          </a:p>
        </p:txBody>
      </p:sp>
    </p:spTree>
    <p:extLst>
      <p:ext uri="{BB962C8B-B14F-4D97-AF65-F5344CB8AC3E}">
        <p14:creationId xmlns:p14="http://schemas.microsoft.com/office/powerpoint/2010/main" val="17219892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40667B-966E-B766-731B-DF043C8BF8BA}"/>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BF0A6DF-1FF9-BB3D-E415-4A674F52E6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2DA63-060C-523F-1C4A-8D54E3ED9EEC}"/>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679B37-6360-F84A-BB90-3440EEA5EDC6}" type="datetime1">
              <a:rPr lang="en-PH" smtClean="0"/>
              <a:t>6/20/22</a:t>
            </a:fld>
            <a:endParaRPr lang="en-US"/>
          </a:p>
        </p:txBody>
      </p:sp>
      <p:sp>
        <p:nvSpPr>
          <p:cNvPr id="5" name="Footer Placeholder 4">
            <a:extLst>
              <a:ext uri="{FF2B5EF4-FFF2-40B4-BE49-F238E27FC236}">
                <a16:creationId xmlns:a16="http://schemas.microsoft.com/office/drawing/2014/main" id="{7E555E74-45EC-34CB-95DA-2DAAAD67E731}"/>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E56E0A-2843-9746-39F3-8A853D1836AA}"/>
              </a:ext>
            </a:extLst>
          </p:cNvPr>
          <p:cNvSpPr>
            <a:spLocks noGrp="1"/>
          </p:cNvSpPr>
          <p:nvPr>
            <p:ph type="sldNum" sz="quarter" idx="4"/>
          </p:nvPr>
        </p:nvSpPr>
        <p:spPr>
          <a:xfrm>
            <a:off x="9448800" y="649446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489849B-02F8-D64F-9A37-D149AF643E0A}" type="slidenum">
              <a:rPr lang="en-US" smtClean="0"/>
              <a:t>‹#›</a:t>
            </a:fld>
            <a:endParaRPr lang="en-US"/>
          </a:p>
        </p:txBody>
      </p:sp>
    </p:spTree>
    <p:extLst>
      <p:ext uri="{BB962C8B-B14F-4D97-AF65-F5344CB8AC3E}">
        <p14:creationId xmlns:p14="http://schemas.microsoft.com/office/powerpoint/2010/main" val="24357796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png"/><Relationship Id="rId2" Type="http://schemas.openxmlformats.org/officeDocument/2006/relationships/image" Target="../media/image41.png"/><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image" Target="../media/image56.png"/><Relationship Id="rId16"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8.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19.xml.rels><?xml version="1.0" encoding="UTF-8" standalone="yes"?>
<Relationships xmlns="http://schemas.openxmlformats.org/package/2006/relationships"><Relationship Id="rId3" Type="http://schemas.openxmlformats.org/officeDocument/2006/relationships/hyperlink" Target="https://www.mathworks.com/matlabcentral/fileexchange/29499-qualityguidedunwrap2d_r1" TargetMode="External"/><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9">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indoor&#10;&#10;Description automatically generated">
            <a:extLst>
              <a:ext uri="{FF2B5EF4-FFF2-40B4-BE49-F238E27FC236}">
                <a16:creationId xmlns:a16="http://schemas.microsoft.com/office/drawing/2014/main" id="{D2F7D483-A87A-D2BA-31FE-6D04C7F082CF}"/>
              </a:ext>
            </a:extLst>
          </p:cNvPr>
          <p:cNvPicPr>
            <a:picLocks noChangeAspect="1"/>
          </p:cNvPicPr>
          <p:nvPr/>
        </p:nvPicPr>
        <p:blipFill rotWithShape="1">
          <a:blip r:embed="rId2"/>
          <a:srcRect l="4413" r="20588" b="2"/>
          <a:stretch/>
        </p:blipFill>
        <p:spPr>
          <a:xfrm>
            <a:off x="6536411" y="254456"/>
            <a:ext cx="4203526" cy="4203526"/>
          </a:xfrm>
          <a:custGeom>
            <a:avLst/>
            <a:gdLst/>
            <a:ahLst/>
            <a:cxnLst/>
            <a:rect l="l" t="t" r="r" b="b"/>
            <a:pathLst>
              <a:path w="2813056" h="2813056">
                <a:moveTo>
                  <a:pt x="1406528" y="0"/>
                </a:moveTo>
                <a:cubicBezTo>
                  <a:pt x="2183332" y="0"/>
                  <a:pt x="2813056" y="629724"/>
                  <a:pt x="2813056" y="1406528"/>
                </a:cubicBezTo>
                <a:cubicBezTo>
                  <a:pt x="2813056" y="2183332"/>
                  <a:pt x="2183332" y="2813056"/>
                  <a:pt x="1406528" y="2813056"/>
                </a:cubicBezTo>
                <a:cubicBezTo>
                  <a:pt x="629724" y="2813056"/>
                  <a:pt x="0" y="2183332"/>
                  <a:pt x="0" y="1406528"/>
                </a:cubicBezTo>
                <a:cubicBezTo>
                  <a:pt x="0" y="629724"/>
                  <a:pt x="629724" y="0"/>
                  <a:pt x="1406528" y="0"/>
                </a:cubicBezTo>
                <a:close/>
              </a:path>
            </a:pathLst>
          </a:custGeom>
        </p:spPr>
      </p:pic>
      <p:sp>
        <p:nvSpPr>
          <p:cNvPr id="12" name="Oval 11">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13">
            <a:extLst>
              <a:ext uri="{FF2B5EF4-FFF2-40B4-BE49-F238E27FC236}">
                <a16:creationId xmlns:a16="http://schemas.microsoft.com/office/drawing/2014/main" id="{2B369A2E-99B1-4A2B-9343-957A6C165F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0778" y="1131641"/>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15">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2254" y="1065353"/>
            <a:ext cx="5290997" cy="5290997"/>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7A2E5A-262C-980C-BC15-AE02109BD92F}"/>
              </a:ext>
            </a:extLst>
          </p:cNvPr>
          <p:cNvSpPr>
            <a:spLocks noGrp="1"/>
          </p:cNvSpPr>
          <p:nvPr>
            <p:ph type="ctrTitle"/>
          </p:nvPr>
        </p:nvSpPr>
        <p:spPr>
          <a:xfrm>
            <a:off x="2238233" y="2101755"/>
            <a:ext cx="4298178" cy="3812157"/>
          </a:xfrm>
        </p:spPr>
        <p:txBody>
          <a:bodyPr>
            <a:normAutofit fontScale="90000"/>
          </a:bodyPr>
          <a:lstStyle/>
          <a:p>
            <a:r>
              <a:rPr lang="en-US" sz="5300" b="1" dirty="0">
                <a:solidFill>
                  <a:schemeClr val="bg1"/>
                </a:solidFill>
                <a:latin typeface="Arial" panose="020B0604020202020204" pitchFamily="34" charset="0"/>
                <a:cs typeface="Arial" panose="020B0604020202020204" pitchFamily="34" charset="0"/>
              </a:rPr>
              <a:t>Activity 8:</a:t>
            </a:r>
            <a:br>
              <a:rPr lang="en-US" sz="5300" b="1" dirty="0">
                <a:solidFill>
                  <a:schemeClr val="bg1"/>
                </a:solidFill>
                <a:latin typeface="Arial" panose="020B0604020202020204" pitchFamily="34" charset="0"/>
                <a:cs typeface="Arial" panose="020B0604020202020204" pitchFamily="34" charset="0"/>
              </a:rPr>
            </a:br>
            <a:r>
              <a:rPr lang="en-US" sz="5300" b="1" dirty="0">
                <a:solidFill>
                  <a:schemeClr val="accent4">
                    <a:lumMod val="60000"/>
                    <a:lumOff val="40000"/>
                  </a:schemeClr>
                </a:solidFill>
                <a:latin typeface="Arial" panose="020B0604020202020204" pitchFamily="34" charset="0"/>
                <a:cs typeface="Arial" panose="020B0604020202020204" pitchFamily="34" charset="0"/>
              </a:rPr>
              <a:t>Phase Shift Profilometry</a:t>
            </a:r>
            <a:br>
              <a:rPr lang="en-US" sz="1800" dirty="0">
                <a:solidFill>
                  <a:schemeClr val="bg1"/>
                </a:solidFill>
              </a:rPr>
            </a:br>
            <a:br>
              <a:rPr lang="en-US" sz="1800" dirty="0">
                <a:solidFill>
                  <a:schemeClr val="bg1"/>
                </a:solidFill>
              </a:rPr>
            </a:br>
            <a: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t>Physics 301</a:t>
            </a:r>
            <a:b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t>2</a:t>
            </a:r>
            <a:r>
              <a:rPr lang="en-US" sz="1800" baseline="30000" dirty="0">
                <a:solidFill>
                  <a:schemeClr val="bg1"/>
                </a:solidFill>
                <a:latin typeface="Verdana" panose="020B0604030504040204" pitchFamily="34" charset="0"/>
                <a:ea typeface="Verdana" panose="020B0604030504040204" pitchFamily="34" charset="0"/>
                <a:cs typeface="Verdana" panose="020B0604030504040204" pitchFamily="34" charset="0"/>
              </a:rPr>
              <a:t>nd</a:t>
            </a:r>
            <a: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t> Sem AY 21-22</a:t>
            </a:r>
            <a:b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br>
            <a:b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br>
            <a:b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t>Submitted by: Mark Jeremy G. Narag</a:t>
            </a:r>
            <a:b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t>Student Number: 2014-64423</a:t>
            </a:r>
            <a:b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US" sz="1800" dirty="0">
                <a:solidFill>
                  <a:schemeClr val="bg1"/>
                </a:solidFill>
                <a:latin typeface="Verdana" panose="020B0604030504040204" pitchFamily="34" charset="0"/>
                <a:ea typeface="Verdana" panose="020B0604030504040204" pitchFamily="34" charset="0"/>
                <a:cs typeface="Verdana" panose="020B0604030504040204" pitchFamily="34" charset="0"/>
              </a:rPr>
              <a:t>Program: PhD Physics</a:t>
            </a:r>
            <a:br>
              <a:rPr lang="en-US" sz="1800" dirty="0">
                <a:solidFill>
                  <a:schemeClr val="bg1"/>
                </a:solidFill>
                <a:latin typeface="Arial" panose="020B0604020202020204" pitchFamily="34" charset="0"/>
                <a:cs typeface="Arial" panose="020B0604020202020204" pitchFamily="34" charset="0"/>
              </a:rPr>
            </a:br>
            <a:endParaRPr lang="en-US" sz="1800" dirty="0">
              <a:solidFill>
                <a:schemeClr val="bg1"/>
              </a:solidFill>
            </a:endParaRPr>
          </a:p>
        </p:txBody>
      </p:sp>
      <p:sp>
        <p:nvSpPr>
          <p:cNvPr id="41"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Graphic 212">
            <a:extLst>
              <a:ext uri="{FF2B5EF4-FFF2-40B4-BE49-F238E27FC236}">
                <a16:creationId xmlns:a16="http://schemas.microsoft.com/office/drawing/2014/main" id="{B3D7D008-0B6D-4161-BEDA-6AF6A03BC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21">
            <a:extLst>
              <a:ext uri="{FF2B5EF4-FFF2-40B4-BE49-F238E27FC236}">
                <a16:creationId xmlns:a16="http://schemas.microsoft.com/office/drawing/2014/main" id="{E0339FE9-6931-4B68-8E22-6539BB608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rgbClr val="FFFFFF"/>
          </a:solidFill>
        </p:grpSpPr>
        <p:sp>
          <p:nvSpPr>
            <p:cNvPr id="23" name="Freeform: Shape 22">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4" name="Freeform: Shape 23">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45" name="Group 25">
            <a:extLst>
              <a:ext uri="{FF2B5EF4-FFF2-40B4-BE49-F238E27FC236}">
                <a16:creationId xmlns:a16="http://schemas.microsoft.com/office/drawing/2014/main" id="{D0218489-E03B-4E4F-9ADA-EC579122A1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5353"/>
            <a:ext cx="1861854" cy="717514"/>
            <a:chOff x="0" y="1065353"/>
            <a:chExt cx="1861854" cy="717514"/>
          </a:xfrm>
          <a:solidFill>
            <a:schemeClr val="bg1"/>
          </a:solidFill>
        </p:grpSpPr>
        <p:sp>
          <p:nvSpPr>
            <p:cNvPr id="27" name="Freeform: Shape 26">
              <a:extLst>
                <a:ext uri="{FF2B5EF4-FFF2-40B4-BE49-F238E27FC236}">
                  <a16:creationId xmlns:a16="http://schemas.microsoft.com/office/drawing/2014/main" id="{D36F491E-9A40-46C5-BD55-356F150256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46" name="Freeform: Shape 27">
              <a:extLst>
                <a:ext uri="{FF2B5EF4-FFF2-40B4-BE49-F238E27FC236}">
                  <a16:creationId xmlns:a16="http://schemas.microsoft.com/office/drawing/2014/main" id="{0EC201AA-621E-4837-A31C-D061443F7C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0"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88320" y="4140693"/>
            <a:ext cx="1054466" cy="469689"/>
            <a:chOff x="9841624" y="4115729"/>
            <a:chExt cx="602169" cy="268223"/>
          </a:xfrm>
          <a:solidFill>
            <a:schemeClr val="bg1"/>
          </a:solidFill>
        </p:grpSpPr>
        <p:sp>
          <p:nvSpPr>
            <p:cNvPr id="31" name="Freeform: Shape 30">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7" name="Oval 36">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6AA707BA-98B0-47C5-B34A-63D60A0108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6405799-49BF-A16B-2076-B39D0D36499D}"/>
              </a:ext>
            </a:extLst>
          </p:cNvPr>
          <p:cNvSpPr>
            <a:spLocks noGrp="1"/>
          </p:cNvSpPr>
          <p:nvPr>
            <p:ph type="sldNum" sz="quarter" idx="12"/>
          </p:nvPr>
        </p:nvSpPr>
        <p:spPr/>
        <p:txBody>
          <a:bodyPr/>
          <a:lstStyle/>
          <a:p>
            <a:fld id="{6489849B-02F8-D64F-9A37-D149AF643E0A}" type="slidenum">
              <a:rPr lang="en-US" smtClean="0"/>
              <a:t>1</a:t>
            </a:fld>
            <a:endParaRPr lang="en-US"/>
          </a:p>
        </p:txBody>
      </p:sp>
    </p:spTree>
    <p:extLst>
      <p:ext uri="{BB962C8B-B14F-4D97-AF65-F5344CB8AC3E}">
        <p14:creationId xmlns:p14="http://schemas.microsoft.com/office/powerpoint/2010/main" val="29968451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0E5480-C852-3AC9-8EA2-0952E5CED34C}"/>
              </a:ext>
            </a:extLst>
          </p:cNvPr>
          <p:cNvSpPr/>
          <p:nvPr/>
        </p:nvSpPr>
        <p:spPr>
          <a:xfrm>
            <a:off x="0" y="-1"/>
            <a:ext cx="12192000" cy="423683"/>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Step 3: Phase-to-height conversion, </a:t>
            </a:r>
            <a:r>
              <a:rPr lang="en-US" sz="2400" b="1" i="1" dirty="0">
                <a:solidFill>
                  <a:schemeClr val="accent4">
                    <a:lumMod val="40000"/>
                    <a:lumOff val="60000"/>
                  </a:schemeClr>
                </a:solidFill>
                <a:latin typeface="Arial" panose="020B0604020202020204" pitchFamily="34" charset="0"/>
                <a:cs typeface="Arial" panose="020B0604020202020204" pitchFamily="34" charset="0"/>
              </a:rPr>
              <a:t>3D view</a:t>
            </a:r>
          </a:p>
        </p:txBody>
      </p:sp>
      <p:sp>
        <p:nvSpPr>
          <p:cNvPr id="10" name="Rectangle 9">
            <a:extLst>
              <a:ext uri="{FF2B5EF4-FFF2-40B4-BE49-F238E27FC236}">
                <a16:creationId xmlns:a16="http://schemas.microsoft.com/office/drawing/2014/main" id="{1AD65FE9-5B74-7F6D-8203-7D2882C04C1A}"/>
              </a:ext>
            </a:extLst>
          </p:cNvPr>
          <p:cNvSpPr/>
          <p:nvPr/>
        </p:nvSpPr>
        <p:spPr>
          <a:xfrm>
            <a:off x="824693" y="5606095"/>
            <a:ext cx="5715299" cy="949565"/>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9D45286-1B56-F5AF-AFF5-E88601791EC7}"/>
              </a:ext>
            </a:extLst>
          </p:cNvPr>
          <p:cNvSpPr txBox="1"/>
          <p:nvPr/>
        </p:nvSpPr>
        <p:spPr>
          <a:xfrm>
            <a:off x="989797" y="5601584"/>
            <a:ext cx="5385089" cy="954107"/>
          </a:xfrm>
          <a:prstGeom prst="rect">
            <a:avLst/>
          </a:prstGeom>
          <a:noFill/>
        </p:spPr>
        <p:txBody>
          <a:bodyPr wrap="square" rtlCol="0">
            <a:spAutoFit/>
          </a:bodyPr>
          <a:lstStyle/>
          <a:p>
            <a:r>
              <a:rPr lang="en-US" sz="1400" dirty="0"/>
              <a:t>There is a big jump in height on the right side so let’s crop that area: </a:t>
            </a:r>
          </a:p>
          <a:p>
            <a:endParaRPr lang="en-US" sz="1400" dirty="0"/>
          </a:p>
          <a:p>
            <a:endParaRPr lang="en-US" sz="1400" dirty="0"/>
          </a:p>
          <a:p>
            <a:r>
              <a:rPr lang="en-US" sz="1400" dirty="0"/>
              <a:t>Let’s do this too on line 35.</a:t>
            </a:r>
            <a:endParaRPr lang="en-US" sz="1200" dirty="0"/>
          </a:p>
        </p:txBody>
      </p:sp>
      <p:sp>
        <p:nvSpPr>
          <p:cNvPr id="2" name="Slide Number Placeholder 1">
            <a:extLst>
              <a:ext uri="{FF2B5EF4-FFF2-40B4-BE49-F238E27FC236}">
                <a16:creationId xmlns:a16="http://schemas.microsoft.com/office/drawing/2014/main" id="{63A3C7ED-7099-F2FD-3E2E-6EECE25125BD}"/>
              </a:ext>
            </a:extLst>
          </p:cNvPr>
          <p:cNvSpPr>
            <a:spLocks noGrp="1"/>
          </p:cNvSpPr>
          <p:nvPr>
            <p:ph type="sldNum" sz="quarter" idx="12"/>
          </p:nvPr>
        </p:nvSpPr>
        <p:spPr/>
        <p:txBody>
          <a:bodyPr/>
          <a:lstStyle/>
          <a:p>
            <a:fld id="{6489849B-02F8-D64F-9A37-D149AF643E0A}" type="slidenum">
              <a:rPr lang="en-US" smtClean="0"/>
              <a:t>10</a:t>
            </a:fld>
            <a:endParaRPr lang="en-US"/>
          </a:p>
        </p:txBody>
      </p:sp>
      <p:pic>
        <p:nvPicPr>
          <p:cNvPr id="9" name="Picture 8">
            <a:extLst>
              <a:ext uri="{FF2B5EF4-FFF2-40B4-BE49-F238E27FC236}">
                <a16:creationId xmlns:a16="http://schemas.microsoft.com/office/drawing/2014/main" id="{5990C1F7-0E8F-487F-DEE3-647A76C63D66}"/>
              </a:ext>
            </a:extLst>
          </p:cNvPr>
          <p:cNvPicPr>
            <a:picLocks noChangeAspect="1"/>
          </p:cNvPicPr>
          <p:nvPr/>
        </p:nvPicPr>
        <p:blipFill>
          <a:blip r:embed="rId2"/>
          <a:stretch>
            <a:fillRect/>
          </a:stretch>
        </p:blipFill>
        <p:spPr>
          <a:xfrm>
            <a:off x="824693" y="1085177"/>
            <a:ext cx="5715299" cy="4433992"/>
          </a:xfrm>
          <a:prstGeom prst="rect">
            <a:avLst/>
          </a:prstGeom>
        </p:spPr>
      </p:pic>
      <p:pic>
        <p:nvPicPr>
          <p:cNvPr id="12" name="Picture 11">
            <a:extLst>
              <a:ext uri="{FF2B5EF4-FFF2-40B4-BE49-F238E27FC236}">
                <a16:creationId xmlns:a16="http://schemas.microsoft.com/office/drawing/2014/main" id="{5F1DD1D6-7E86-C5C0-E546-425B0B83DA8B}"/>
              </a:ext>
            </a:extLst>
          </p:cNvPr>
          <p:cNvPicPr>
            <a:picLocks noChangeAspect="1"/>
          </p:cNvPicPr>
          <p:nvPr/>
        </p:nvPicPr>
        <p:blipFill rotWithShape="1">
          <a:blip r:embed="rId3"/>
          <a:srcRect t="18234"/>
          <a:stretch/>
        </p:blipFill>
        <p:spPr>
          <a:xfrm>
            <a:off x="1937965" y="5959343"/>
            <a:ext cx="3588641" cy="255600"/>
          </a:xfrm>
          <a:prstGeom prst="rect">
            <a:avLst/>
          </a:prstGeom>
        </p:spPr>
      </p:pic>
      <p:pic>
        <p:nvPicPr>
          <p:cNvPr id="13" name="Picture 12">
            <a:extLst>
              <a:ext uri="{FF2B5EF4-FFF2-40B4-BE49-F238E27FC236}">
                <a16:creationId xmlns:a16="http://schemas.microsoft.com/office/drawing/2014/main" id="{CCE8A262-FDF1-CBC2-E49C-C6CD6DE3900F}"/>
              </a:ext>
            </a:extLst>
          </p:cNvPr>
          <p:cNvPicPr>
            <a:picLocks noChangeAspect="1"/>
          </p:cNvPicPr>
          <p:nvPr/>
        </p:nvPicPr>
        <p:blipFill>
          <a:blip r:embed="rId4"/>
          <a:stretch>
            <a:fillRect/>
          </a:stretch>
        </p:blipFill>
        <p:spPr>
          <a:xfrm>
            <a:off x="6770821" y="3680625"/>
            <a:ext cx="3690536" cy="2834680"/>
          </a:xfrm>
          <a:prstGeom prst="rect">
            <a:avLst/>
          </a:prstGeom>
        </p:spPr>
      </p:pic>
      <p:pic>
        <p:nvPicPr>
          <p:cNvPr id="14" name="Picture 13">
            <a:extLst>
              <a:ext uri="{FF2B5EF4-FFF2-40B4-BE49-F238E27FC236}">
                <a16:creationId xmlns:a16="http://schemas.microsoft.com/office/drawing/2014/main" id="{B09B26B6-CEEC-B9E6-7E2A-AF81EC6BDC4F}"/>
              </a:ext>
            </a:extLst>
          </p:cNvPr>
          <p:cNvPicPr>
            <a:picLocks noChangeAspect="1"/>
          </p:cNvPicPr>
          <p:nvPr/>
        </p:nvPicPr>
        <p:blipFill>
          <a:blip r:embed="rId5"/>
          <a:stretch>
            <a:fillRect/>
          </a:stretch>
        </p:blipFill>
        <p:spPr>
          <a:xfrm>
            <a:off x="6770161" y="663973"/>
            <a:ext cx="3698243" cy="2892848"/>
          </a:xfrm>
          <a:prstGeom prst="rect">
            <a:avLst/>
          </a:prstGeom>
        </p:spPr>
      </p:pic>
      <p:sp>
        <p:nvSpPr>
          <p:cNvPr id="3" name="Curved Left Arrow 2">
            <a:extLst>
              <a:ext uri="{FF2B5EF4-FFF2-40B4-BE49-F238E27FC236}">
                <a16:creationId xmlns:a16="http://schemas.microsoft.com/office/drawing/2014/main" id="{4DA7FF7C-3BCA-8315-C54A-568C3EBD7380}"/>
              </a:ext>
            </a:extLst>
          </p:cNvPr>
          <p:cNvSpPr/>
          <p:nvPr/>
        </p:nvSpPr>
        <p:spPr>
          <a:xfrm>
            <a:off x="10468404" y="2743200"/>
            <a:ext cx="519894" cy="145684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A39922BD-8559-5C81-2A7F-56649FC359B1}"/>
              </a:ext>
            </a:extLst>
          </p:cNvPr>
          <p:cNvSpPr txBox="1"/>
          <p:nvPr/>
        </p:nvSpPr>
        <p:spPr>
          <a:xfrm>
            <a:off x="11090615" y="3002200"/>
            <a:ext cx="1101385" cy="1815882"/>
          </a:xfrm>
          <a:prstGeom prst="rect">
            <a:avLst/>
          </a:prstGeom>
          <a:noFill/>
        </p:spPr>
        <p:txBody>
          <a:bodyPr wrap="square" rtlCol="0">
            <a:spAutoFit/>
          </a:bodyPr>
          <a:lstStyle/>
          <a:p>
            <a:r>
              <a:rPr lang="en-US" sz="1600" dirty="0"/>
              <a:t>Cropping the big jump to focus on the </a:t>
            </a:r>
            <a:r>
              <a:rPr lang="en-US" sz="1600" dirty="0" err="1"/>
              <a:t>Baybayin</a:t>
            </a:r>
            <a:r>
              <a:rPr lang="en-US" sz="1600" dirty="0"/>
              <a:t> symbol</a:t>
            </a:r>
          </a:p>
        </p:txBody>
      </p:sp>
      <p:sp>
        <p:nvSpPr>
          <p:cNvPr id="16" name="Rectangle 15">
            <a:extLst>
              <a:ext uri="{FF2B5EF4-FFF2-40B4-BE49-F238E27FC236}">
                <a16:creationId xmlns:a16="http://schemas.microsoft.com/office/drawing/2014/main" id="{D1A611A5-CEB5-02BD-A68A-9BD5438B9B75}"/>
              </a:ext>
            </a:extLst>
          </p:cNvPr>
          <p:cNvSpPr/>
          <p:nvPr/>
        </p:nvSpPr>
        <p:spPr>
          <a:xfrm>
            <a:off x="824693" y="690474"/>
            <a:ext cx="5715299" cy="307777"/>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55017889-DF3A-3E75-170A-BA21E9891E9E}"/>
              </a:ext>
            </a:extLst>
          </p:cNvPr>
          <p:cNvSpPr txBox="1"/>
          <p:nvPr/>
        </p:nvSpPr>
        <p:spPr>
          <a:xfrm>
            <a:off x="924339" y="678898"/>
            <a:ext cx="5385089" cy="307777"/>
          </a:xfrm>
          <a:prstGeom prst="rect">
            <a:avLst/>
          </a:prstGeom>
          <a:noFill/>
        </p:spPr>
        <p:txBody>
          <a:bodyPr wrap="square" rtlCol="0">
            <a:spAutoFit/>
          </a:bodyPr>
          <a:lstStyle/>
          <a:p>
            <a:r>
              <a:rPr lang="en-US" sz="1400" dirty="0"/>
              <a:t>Here is the 3D version of the reconstructed object:</a:t>
            </a:r>
            <a:endParaRPr lang="en-US" sz="1200" dirty="0"/>
          </a:p>
        </p:txBody>
      </p:sp>
    </p:spTree>
    <p:extLst>
      <p:ext uri="{BB962C8B-B14F-4D97-AF65-F5344CB8AC3E}">
        <p14:creationId xmlns:p14="http://schemas.microsoft.com/office/powerpoint/2010/main" val="1463552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0E5480-C852-3AC9-8EA2-0952E5CED34C}"/>
              </a:ext>
            </a:extLst>
          </p:cNvPr>
          <p:cNvSpPr/>
          <p:nvPr/>
        </p:nvSpPr>
        <p:spPr>
          <a:xfrm>
            <a:off x="0" y="-1"/>
            <a:ext cx="12192000" cy="423683"/>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Step 3: Phase-to-height conversion, </a:t>
            </a:r>
            <a:r>
              <a:rPr lang="en-US" sz="2400" b="1" i="1" dirty="0">
                <a:solidFill>
                  <a:schemeClr val="accent4">
                    <a:lumMod val="40000"/>
                    <a:lumOff val="60000"/>
                  </a:schemeClr>
                </a:solidFill>
                <a:latin typeface="Arial" panose="020B0604020202020204" pitchFamily="34" charset="0"/>
                <a:cs typeface="Arial" panose="020B0604020202020204" pitchFamily="34" charset="0"/>
              </a:rPr>
              <a:t>3D view</a:t>
            </a:r>
          </a:p>
        </p:txBody>
      </p:sp>
      <p:sp>
        <p:nvSpPr>
          <p:cNvPr id="2" name="Slide Number Placeholder 1">
            <a:extLst>
              <a:ext uri="{FF2B5EF4-FFF2-40B4-BE49-F238E27FC236}">
                <a16:creationId xmlns:a16="http://schemas.microsoft.com/office/drawing/2014/main" id="{63A3C7ED-7099-F2FD-3E2E-6EECE25125BD}"/>
              </a:ext>
            </a:extLst>
          </p:cNvPr>
          <p:cNvSpPr>
            <a:spLocks noGrp="1"/>
          </p:cNvSpPr>
          <p:nvPr>
            <p:ph type="sldNum" sz="quarter" idx="12"/>
          </p:nvPr>
        </p:nvSpPr>
        <p:spPr/>
        <p:txBody>
          <a:bodyPr/>
          <a:lstStyle/>
          <a:p>
            <a:fld id="{6489849B-02F8-D64F-9A37-D149AF643E0A}" type="slidenum">
              <a:rPr lang="en-US" smtClean="0"/>
              <a:t>11</a:t>
            </a:fld>
            <a:endParaRPr lang="en-US"/>
          </a:p>
        </p:txBody>
      </p:sp>
      <p:pic>
        <p:nvPicPr>
          <p:cNvPr id="16" name="Picture 15">
            <a:extLst>
              <a:ext uri="{FF2B5EF4-FFF2-40B4-BE49-F238E27FC236}">
                <a16:creationId xmlns:a16="http://schemas.microsoft.com/office/drawing/2014/main" id="{8121AE50-77B9-F6BE-0401-5FB44A510F30}"/>
              </a:ext>
            </a:extLst>
          </p:cNvPr>
          <p:cNvPicPr>
            <a:picLocks noChangeAspect="1"/>
          </p:cNvPicPr>
          <p:nvPr/>
        </p:nvPicPr>
        <p:blipFill>
          <a:blip r:embed="rId2"/>
          <a:stretch>
            <a:fillRect/>
          </a:stretch>
        </p:blipFill>
        <p:spPr>
          <a:xfrm>
            <a:off x="7022432" y="3429000"/>
            <a:ext cx="4595978" cy="3429000"/>
          </a:xfrm>
          <a:prstGeom prst="rect">
            <a:avLst/>
          </a:prstGeom>
        </p:spPr>
      </p:pic>
      <p:pic>
        <p:nvPicPr>
          <p:cNvPr id="17" name="Picture 16">
            <a:extLst>
              <a:ext uri="{FF2B5EF4-FFF2-40B4-BE49-F238E27FC236}">
                <a16:creationId xmlns:a16="http://schemas.microsoft.com/office/drawing/2014/main" id="{214A5024-C834-A5B7-16E5-D0C8541171AD}"/>
              </a:ext>
            </a:extLst>
          </p:cNvPr>
          <p:cNvPicPr>
            <a:picLocks noChangeAspect="1"/>
          </p:cNvPicPr>
          <p:nvPr/>
        </p:nvPicPr>
        <p:blipFill>
          <a:blip r:embed="rId3"/>
          <a:stretch>
            <a:fillRect/>
          </a:stretch>
        </p:blipFill>
        <p:spPr>
          <a:xfrm>
            <a:off x="0" y="3429000"/>
            <a:ext cx="4561370" cy="3429000"/>
          </a:xfrm>
          <a:prstGeom prst="rect">
            <a:avLst/>
          </a:prstGeom>
        </p:spPr>
      </p:pic>
      <p:pic>
        <p:nvPicPr>
          <p:cNvPr id="18" name="Picture 17">
            <a:extLst>
              <a:ext uri="{FF2B5EF4-FFF2-40B4-BE49-F238E27FC236}">
                <a16:creationId xmlns:a16="http://schemas.microsoft.com/office/drawing/2014/main" id="{DA007FDC-E195-F1EF-8224-C065D3E80B88}"/>
              </a:ext>
            </a:extLst>
          </p:cNvPr>
          <p:cNvPicPr>
            <a:picLocks noChangeAspect="1"/>
          </p:cNvPicPr>
          <p:nvPr/>
        </p:nvPicPr>
        <p:blipFill>
          <a:blip r:embed="rId4"/>
          <a:stretch>
            <a:fillRect/>
          </a:stretch>
        </p:blipFill>
        <p:spPr>
          <a:xfrm>
            <a:off x="3493742" y="423682"/>
            <a:ext cx="4596319" cy="3429000"/>
          </a:xfrm>
          <a:prstGeom prst="rect">
            <a:avLst/>
          </a:prstGeom>
        </p:spPr>
      </p:pic>
      <p:sp>
        <p:nvSpPr>
          <p:cNvPr id="7" name="Rectangle 6">
            <a:extLst>
              <a:ext uri="{FF2B5EF4-FFF2-40B4-BE49-F238E27FC236}">
                <a16:creationId xmlns:a16="http://schemas.microsoft.com/office/drawing/2014/main" id="{F3898C12-4158-C14A-1257-5AB6467C35FC}"/>
              </a:ext>
            </a:extLst>
          </p:cNvPr>
          <p:cNvSpPr/>
          <p:nvPr/>
        </p:nvSpPr>
        <p:spPr>
          <a:xfrm>
            <a:off x="4842533" y="4051139"/>
            <a:ext cx="2245489" cy="1134319"/>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9A88192-CEF3-7CC1-5F8C-D6FEB2710E82}"/>
              </a:ext>
            </a:extLst>
          </p:cNvPr>
          <p:cNvSpPr txBox="1"/>
          <p:nvPr/>
        </p:nvSpPr>
        <p:spPr>
          <a:xfrm>
            <a:off x="5108752" y="4264790"/>
            <a:ext cx="1770926" cy="738664"/>
          </a:xfrm>
          <a:prstGeom prst="rect">
            <a:avLst/>
          </a:prstGeom>
          <a:noFill/>
        </p:spPr>
        <p:txBody>
          <a:bodyPr wrap="square" rtlCol="0">
            <a:spAutoFit/>
          </a:bodyPr>
          <a:lstStyle/>
          <a:p>
            <a:pPr algn="ctr"/>
            <a:r>
              <a:rPr lang="en-US" sz="1400" dirty="0"/>
              <a:t>Here are different 3D perspective of the reconstructed object</a:t>
            </a:r>
            <a:endParaRPr lang="en-US" sz="1200" dirty="0"/>
          </a:p>
        </p:txBody>
      </p:sp>
    </p:spTree>
    <p:extLst>
      <p:ext uri="{BB962C8B-B14F-4D97-AF65-F5344CB8AC3E}">
        <p14:creationId xmlns:p14="http://schemas.microsoft.com/office/powerpoint/2010/main" val="1553746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0D9EA72-1D17-018C-0063-932A311EA9E6}"/>
              </a:ext>
            </a:extLst>
          </p:cNvPr>
          <p:cNvSpPr/>
          <p:nvPr/>
        </p:nvSpPr>
        <p:spPr>
          <a:xfrm>
            <a:off x="5868435" y="547618"/>
            <a:ext cx="6074526" cy="6129410"/>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AB42644-764B-F81F-8C88-A67CD5309C1E}"/>
              </a:ext>
            </a:extLst>
          </p:cNvPr>
          <p:cNvSpPr/>
          <p:nvPr/>
        </p:nvSpPr>
        <p:spPr>
          <a:xfrm>
            <a:off x="249039" y="547618"/>
            <a:ext cx="5391740" cy="6129410"/>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3A12DD1F-6F32-BD09-2685-062B1D7AA691}"/>
              </a:ext>
            </a:extLst>
          </p:cNvPr>
          <p:cNvSpPr txBox="1"/>
          <p:nvPr/>
        </p:nvSpPr>
        <p:spPr>
          <a:xfrm>
            <a:off x="476695" y="680691"/>
            <a:ext cx="4943566" cy="3231654"/>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400" dirty="0">
                <a:latin typeface="Verdana" panose="020B0604030504040204" pitchFamily="34" charset="0"/>
                <a:ea typeface="Verdana" panose="020B0604030504040204" pitchFamily="34" charset="0"/>
                <a:cs typeface="Verdana" panose="020B0604030504040204" pitchFamily="34" charset="0"/>
              </a:rPr>
              <a:t>We can observe apparent horizontal lines from our reconstructed object. We can get rid of this by applying Fourier Transform (line 40):</a:t>
            </a:r>
            <a:endParaRPr lang="en-US" sz="1200" dirty="0">
              <a:latin typeface="Verdana" panose="020B0604030504040204" pitchFamily="34" charset="0"/>
              <a:ea typeface="Verdana" panose="020B0604030504040204" pitchFamily="34" charset="0"/>
              <a:cs typeface="Verdana" panose="020B0604030504040204" pitchFamily="34" charset="0"/>
            </a:endParaRPr>
          </a:p>
        </p:txBody>
      </p:sp>
      <p:sp>
        <p:nvSpPr>
          <p:cNvPr id="2" name="Slide Number Placeholder 1">
            <a:extLst>
              <a:ext uri="{FF2B5EF4-FFF2-40B4-BE49-F238E27FC236}">
                <a16:creationId xmlns:a16="http://schemas.microsoft.com/office/drawing/2014/main" id="{0CFF5131-2694-F303-A666-08F0BC1EEBDC}"/>
              </a:ext>
            </a:extLst>
          </p:cNvPr>
          <p:cNvSpPr>
            <a:spLocks noGrp="1"/>
          </p:cNvSpPr>
          <p:nvPr>
            <p:ph type="sldNum" sz="quarter" idx="12"/>
          </p:nvPr>
        </p:nvSpPr>
        <p:spPr/>
        <p:txBody>
          <a:bodyPr/>
          <a:lstStyle/>
          <a:p>
            <a:fld id="{6489849B-02F8-D64F-9A37-D149AF643E0A}" type="slidenum">
              <a:rPr lang="en-US" smtClean="0"/>
              <a:t>12</a:t>
            </a:fld>
            <a:endParaRPr lang="en-US"/>
          </a:p>
        </p:txBody>
      </p:sp>
      <p:sp>
        <p:nvSpPr>
          <p:cNvPr id="7" name="Rectangle 6">
            <a:extLst>
              <a:ext uri="{FF2B5EF4-FFF2-40B4-BE49-F238E27FC236}">
                <a16:creationId xmlns:a16="http://schemas.microsoft.com/office/drawing/2014/main" id="{CE1D2E6C-A13D-D925-C7AF-9CAD5552D2C0}"/>
              </a:ext>
            </a:extLst>
          </p:cNvPr>
          <p:cNvSpPr/>
          <p:nvPr/>
        </p:nvSpPr>
        <p:spPr>
          <a:xfrm>
            <a:off x="0" y="-1"/>
            <a:ext cx="12192000" cy="423683"/>
          </a:xfrm>
          <a:prstGeom prst="rect">
            <a:avLst/>
          </a:prstGeom>
          <a:solidFill>
            <a:schemeClr val="accent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Additional Step 4: </a:t>
            </a:r>
            <a:r>
              <a:rPr lang="en-US" sz="2400" b="1" i="1" dirty="0">
                <a:solidFill>
                  <a:schemeClr val="accent4">
                    <a:lumMod val="60000"/>
                    <a:lumOff val="40000"/>
                  </a:schemeClr>
                </a:solidFill>
                <a:latin typeface="Arial" panose="020B0604020202020204" pitchFamily="34" charset="0"/>
                <a:cs typeface="Arial" panose="020B0604020202020204" pitchFamily="34" charset="0"/>
              </a:rPr>
              <a:t>Improving 3D reconstructed image using FFT</a:t>
            </a:r>
          </a:p>
        </p:txBody>
      </p:sp>
      <p:pic>
        <p:nvPicPr>
          <p:cNvPr id="12" name="Picture 11">
            <a:extLst>
              <a:ext uri="{FF2B5EF4-FFF2-40B4-BE49-F238E27FC236}">
                <a16:creationId xmlns:a16="http://schemas.microsoft.com/office/drawing/2014/main" id="{A7759C74-291D-665E-F65C-22F2C80AB2D7}"/>
              </a:ext>
            </a:extLst>
          </p:cNvPr>
          <p:cNvPicPr>
            <a:picLocks noChangeAspect="1"/>
          </p:cNvPicPr>
          <p:nvPr/>
        </p:nvPicPr>
        <p:blipFill>
          <a:blip r:embed="rId2"/>
          <a:stretch>
            <a:fillRect/>
          </a:stretch>
        </p:blipFill>
        <p:spPr>
          <a:xfrm>
            <a:off x="476695" y="4097011"/>
            <a:ext cx="4888928" cy="2397455"/>
          </a:xfrm>
          <a:prstGeom prst="rect">
            <a:avLst/>
          </a:prstGeom>
        </p:spPr>
      </p:pic>
      <p:pic>
        <p:nvPicPr>
          <p:cNvPr id="13" name="Picture 12">
            <a:extLst>
              <a:ext uri="{FF2B5EF4-FFF2-40B4-BE49-F238E27FC236}">
                <a16:creationId xmlns:a16="http://schemas.microsoft.com/office/drawing/2014/main" id="{934931B3-88EA-C6FD-4A50-4F71B7614441}"/>
              </a:ext>
            </a:extLst>
          </p:cNvPr>
          <p:cNvPicPr>
            <a:picLocks noChangeAspect="1"/>
          </p:cNvPicPr>
          <p:nvPr/>
        </p:nvPicPr>
        <p:blipFill rotWithShape="1">
          <a:blip r:embed="rId3"/>
          <a:srcRect l="18488" t="16945" r="6364" b="4113"/>
          <a:stretch/>
        </p:blipFill>
        <p:spPr>
          <a:xfrm>
            <a:off x="1376714" y="680691"/>
            <a:ext cx="3088889" cy="2492299"/>
          </a:xfrm>
          <a:prstGeom prst="rect">
            <a:avLst/>
          </a:prstGeom>
        </p:spPr>
      </p:pic>
      <p:pic>
        <p:nvPicPr>
          <p:cNvPr id="14" name="Picture 13">
            <a:extLst>
              <a:ext uri="{FF2B5EF4-FFF2-40B4-BE49-F238E27FC236}">
                <a16:creationId xmlns:a16="http://schemas.microsoft.com/office/drawing/2014/main" id="{1D164759-9C8B-A8D9-60A7-B8039C0697D5}"/>
              </a:ext>
            </a:extLst>
          </p:cNvPr>
          <p:cNvPicPr>
            <a:picLocks noChangeAspect="1"/>
          </p:cNvPicPr>
          <p:nvPr/>
        </p:nvPicPr>
        <p:blipFill>
          <a:blip r:embed="rId4"/>
          <a:stretch>
            <a:fillRect/>
          </a:stretch>
        </p:blipFill>
        <p:spPr>
          <a:xfrm>
            <a:off x="7838950" y="626946"/>
            <a:ext cx="4052551" cy="3081628"/>
          </a:xfrm>
          <a:prstGeom prst="rect">
            <a:avLst/>
          </a:prstGeom>
        </p:spPr>
      </p:pic>
      <p:pic>
        <p:nvPicPr>
          <p:cNvPr id="15" name="Picture 14">
            <a:extLst>
              <a:ext uri="{FF2B5EF4-FFF2-40B4-BE49-F238E27FC236}">
                <a16:creationId xmlns:a16="http://schemas.microsoft.com/office/drawing/2014/main" id="{FA611C42-4CF8-BD63-7183-A21BDCA0FE9A}"/>
              </a:ext>
            </a:extLst>
          </p:cNvPr>
          <p:cNvPicPr>
            <a:picLocks noChangeAspect="1"/>
          </p:cNvPicPr>
          <p:nvPr/>
        </p:nvPicPr>
        <p:blipFill>
          <a:blip r:embed="rId5"/>
          <a:stretch>
            <a:fillRect/>
          </a:stretch>
        </p:blipFill>
        <p:spPr>
          <a:xfrm>
            <a:off x="7833003" y="3773135"/>
            <a:ext cx="4054540" cy="2821516"/>
          </a:xfrm>
          <a:prstGeom prst="rect">
            <a:avLst/>
          </a:prstGeom>
        </p:spPr>
      </p:pic>
      <p:sp>
        <p:nvSpPr>
          <p:cNvPr id="19" name="TextBox 18">
            <a:extLst>
              <a:ext uri="{FF2B5EF4-FFF2-40B4-BE49-F238E27FC236}">
                <a16:creationId xmlns:a16="http://schemas.microsoft.com/office/drawing/2014/main" id="{7D6F1389-9105-A78E-B4A5-AE0A556F1884}"/>
              </a:ext>
            </a:extLst>
          </p:cNvPr>
          <p:cNvSpPr txBox="1"/>
          <p:nvPr/>
        </p:nvSpPr>
        <p:spPr>
          <a:xfrm>
            <a:off x="5868435" y="1252436"/>
            <a:ext cx="1919055" cy="461665"/>
          </a:xfrm>
          <a:prstGeom prst="rect">
            <a:avLst/>
          </a:prstGeom>
          <a:noFill/>
        </p:spPr>
        <p:txBody>
          <a:bodyPr wrap="square">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Here is the FFT of our reconstructed object:</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
        <p:nvSpPr>
          <p:cNvPr id="20" name="TextBox 19">
            <a:extLst>
              <a:ext uri="{FF2B5EF4-FFF2-40B4-BE49-F238E27FC236}">
                <a16:creationId xmlns:a16="http://schemas.microsoft.com/office/drawing/2014/main" id="{C8BFB81E-76BF-9A70-C341-94225034393A}"/>
              </a:ext>
            </a:extLst>
          </p:cNvPr>
          <p:cNvSpPr txBox="1"/>
          <p:nvPr/>
        </p:nvSpPr>
        <p:spPr>
          <a:xfrm>
            <a:off x="5891192" y="3773135"/>
            <a:ext cx="1919055" cy="2308324"/>
          </a:xfrm>
          <a:prstGeom prst="rect">
            <a:avLst/>
          </a:prstGeom>
          <a:noFill/>
        </p:spPr>
        <p:txBody>
          <a:bodyPr wrap="square">
            <a:spAutoFit/>
          </a:bodyPr>
          <a:lstStyle/>
          <a:p>
            <a:r>
              <a:rPr lang="en-US" sz="1200" dirty="0">
                <a:latin typeface="Verdana" panose="020B0604030504040204" pitchFamily="34" charset="0"/>
                <a:ea typeface="Verdana" panose="020B0604030504040204" pitchFamily="34" charset="0"/>
                <a:cs typeface="Verdana" panose="020B0604030504040204" pitchFamily="34" charset="0"/>
              </a:rPr>
              <a:t>We filter the FFT by applying a horizontal mask on the </a:t>
            </a:r>
            <a:r>
              <a:rPr lang="en-US" sz="1200" dirty="0" err="1">
                <a:latin typeface="Verdana" panose="020B0604030504040204" pitchFamily="34" charset="0"/>
                <a:ea typeface="Verdana" panose="020B0604030504040204" pitchFamily="34" charset="0"/>
                <a:cs typeface="Verdana" panose="020B0604030504040204" pitchFamily="34" charset="0"/>
              </a:rPr>
              <a:t>fft</a:t>
            </a:r>
            <a:r>
              <a:rPr lang="en-US" sz="1200" dirty="0">
                <a:latin typeface="Verdana" panose="020B0604030504040204" pitchFamily="34" charset="0"/>
                <a:ea typeface="Verdana" panose="020B0604030504040204" pitchFamily="34" charset="0"/>
                <a:cs typeface="Verdana" panose="020B0604030504040204" pitchFamily="34" charset="0"/>
              </a:rPr>
              <a:t>.</a:t>
            </a:r>
            <a:br>
              <a:rPr lang="en-US" sz="1200" dirty="0">
                <a:latin typeface="Verdana" panose="020B0604030504040204" pitchFamily="34" charset="0"/>
                <a:ea typeface="Verdana" panose="020B0604030504040204" pitchFamily="34" charset="0"/>
                <a:cs typeface="Verdana" panose="020B0604030504040204" pitchFamily="34" charset="0"/>
              </a:rPr>
            </a:br>
            <a:br>
              <a:rPr lang="en-US" sz="1200" dirty="0">
                <a:latin typeface="Verdana" panose="020B0604030504040204" pitchFamily="34" charset="0"/>
                <a:ea typeface="Verdana" panose="020B0604030504040204" pitchFamily="34" charset="0"/>
                <a:cs typeface="Verdana" panose="020B0604030504040204" pitchFamily="34" charset="0"/>
              </a:rPr>
            </a:br>
            <a:r>
              <a:rPr lang="en-US" sz="1200" dirty="0">
                <a:latin typeface="Verdana" panose="020B0604030504040204" pitchFamily="34" charset="0"/>
                <a:ea typeface="Verdana" panose="020B0604030504040204" pitchFamily="34" charset="0"/>
                <a:cs typeface="Verdana" panose="020B0604030504040204" pitchFamily="34" charset="0"/>
              </a:rPr>
              <a:t>The mask are created in lines 42-52.</a:t>
            </a:r>
          </a:p>
          <a:p>
            <a:endParaRPr lang="en-US" sz="1200" dirty="0">
              <a:latin typeface="Verdana" panose="020B0604030504040204" pitchFamily="34" charset="0"/>
              <a:ea typeface="Verdana" panose="020B0604030504040204" pitchFamily="34" charset="0"/>
              <a:cs typeface="Verdana" panose="020B0604030504040204" pitchFamily="34" charset="0"/>
            </a:endParaRPr>
          </a:p>
          <a:p>
            <a:r>
              <a:rPr lang="en-US" sz="1200" dirty="0">
                <a:latin typeface="Verdana" panose="020B0604030504040204" pitchFamily="34" charset="0"/>
                <a:ea typeface="Verdana" panose="020B0604030504040204" pitchFamily="34" charset="0"/>
                <a:cs typeface="Verdana" panose="020B0604030504040204" pitchFamily="34" charset="0"/>
              </a:rPr>
              <a:t>We then multiply this mask to the FFT of our reconstructed image (line 53). Then we got this: </a:t>
            </a:r>
            <a:endParaRPr lang="en-US" sz="11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33287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FF5131-2694-F303-A666-08F0BC1EEBDC}"/>
              </a:ext>
            </a:extLst>
          </p:cNvPr>
          <p:cNvSpPr>
            <a:spLocks noGrp="1"/>
          </p:cNvSpPr>
          <p:nvPr>
            <p:ph type="sldNum" sz="quarter" idx="12"/>
          </p:nvPr>
        </p:nvSpPr>
        <p:spPr/>
        <p:txBody>
          <a:bodyPr/>
          <a:lstStyle/>
          <a:p>
            <a:fld id="{6489849B-02F8-D64F-9A37-D149AF643E0A}" type="slidenum">
              <a:rPr lang="en-US" smtClean="0"/>
              <a:t>13</a:t>
            </a:fld>
            <a:endParaRPr lang="en-US"/>
          </a:p>
        </p:txBody>
      </p:sp>
      <p:sp>
        <p:nvSpPr>
          <p:cNvPr id="7" name="Rectangle 6">
            <a:extLst>
              <a:ext uri="{FF2B5EF4-FFF2-40B4-BE49-F238E27FC236}">
                <a16:creationId xmlns:a16="http://schemas.microsoft.com/office/drawing/2014/main" id="{CE1D2E6C-A13D-D925-C7AF-9CAD5552D2C0}"/>
              </a:ext>
            </a:extLst>
          </p:cNvPr>
          <p:cNvSpPr/>
          <p:nvPr/>
        </p:nvSpPr>
        <p:spPr>
          <a:xfrm>
            <a:off x="0" y="-1"/>
            <a:ext cx="12192000" cy="423683"/>
          </a:xfrm>
          <a:prstGeom prst="rect">
            <a:avLst/>
          </a:prstGeom>
          <a:solidFill>
            <a:schemeClr val="accent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Additional Step 4: </a:t>
            </a:r>
            <a:r>
              <a:rPr lang="en-US" sz="2400" b="1" i="1" dirty="0">
                <a:solidFill>
                  <a:schemeClr val="accent4">
                    <a:lumMod val="60000"/>
                    <a:lumOff val="40000"/>
                  </a:schemeClr>
                </a:solidFill>
                <a:latin typeface="Arial" panose="020B0604020202020204" pitchFamily="34" charset="0"/>
                <a:cs typeface="Arial" panose="020B0604020202020204" pitchFamily="34" charset="0"/>
              </a:rPr>
              <a:t>Improving 3D reconstructed image using FFT</a:t>
            </a:r>
          </a:p>
        </p:txBody>
      </p:sp>
      <p:pic>
        <p:nvPicPr>
          <p:cNvPr id="8" name="Picture 7">
            <a:extLst>
              <a:ext uri="{FF2B5EF4-FFF2-40B4-BE49-F238E27FC236}">
                <a16:creationId xmlns:a16="http://schemas.microsoft.com/office/drawing/2014/main" id="{928DE170-C2B5-AD7A-73D6-A6C9A30DCDA9}"/>
              </a:ext>
            </a:extLst>
          </p:cNvPr>
          <p:cNvPicPr>
            <a:picLocks noChangeAspect="1"/>
          </p:cNvPicPr>
          <p:nvPr/>
        </p:nvPicPr>
        <p:blipFill rotWithShape="1">
          <a:blip r:embed="rId2"/>
          <a:srcRect b="1720"/>
          <a:stretch/>
        </p:blipFill>
        <p:spPr>
          <a:xfrm>
            <a:off x="803018" y="1687862"/>
            <a:ext cx="5705903" cy="4653758"/>
          </a:xfrm>
          <a:prstGeom prst="rect">
            <a:avLst/>
          </a:prstGeom>
        </p:spPr>
      </p:pic>
      <p:pic>
        <p:nvPicPr>
          <p:cNvPr id="9" name="Picture 8">
            <a:extLst>
              <a:ext uri="{FF2B5EF4-FFF2-40B4-BE49-F238E27FC236}">
                <a16:creationId xmlns:a16="http://schemas.microsoft.com/office/drawing/2014/main" id="{8674C455-E919-71D9-DBA7-DDA25473D93D}"/>
              </a:ext>
            </a:extLst>
          </p:cNvPr>
          <p:cNvPicPr>
            <a:picLocks noChangeAspect="1"/>
          </p:cNvPicPr>
          <p:nvPr/>
        </p:nvPicPr>
        <p:blipFill rotWithShape="1">
          <a:blip r:embed="rId3"/>
          <a:srcRect l="18488" t="16945" r="6364" b="4113"/>
          <a:stretch/>
        </p:blipFill>
        <p:spPr>
          <a:xfrm>
            <a:off x="6696324" y="2596407"/>
            <a:ext cx="4554547" cy="3674879"/>
          </a:xfrm>
          <a:prstGeom prst="rect">
            <a:avLst/>
          </a:prstGeom>
        </p:spPr>
      </p:pic>
      <p:sp>
        <p:nvSpPr>
          <p:cNvPr id="10" name="Rectangle 9">
            <a:extLst>
              <a:ext uri="{FF2B5EF4-FFF2-40B4-BE49-F238E27FC236}">
                <a16:creationId xmlns:a16="http://schemas.microsoft.com/office/drawing/2014/main" id="{6DD1A578-77B1-8E85-E4BF-9A072C59816C}"/>
              </a:ext>
            </a:extLst>
          </p:cNvPr>
          <p:cNvSpPr/>
          <p:nvPr/>
        </p:nvSpPr>
        <p:spPr>
          <a:xfrm>
            <a:off x="759749" y="586714"/>
            <a:ext cx="10672501" cy="923330"/>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AF002E0-5363-08DA-B933-2D0E4C8ADBF4}"/>
              </a:ext>
            </a:extLst>
          </p:cNvPr>
          <p:cNvSpPr txBox="1"/>
          <p:nvPr/>
        </p:nvSpPr>
        <p:spPr>
          <a:xfrm>
            <a:off x="997527" y="680691"/>
            <a:ext cx="10253344" cy="830997"/>
          </a:xfrm>
          <a:prstGeom prst="rect">
            <a:avLst/>
          </a:prstGeom>
          <a:noFill/>
        </p:spPr>
        <p:txBody>
          <a:bodyPr wrap="square" rtlCol="0">
            <a:spAutoFit/>
          </a:bodyPr>
          <a:lstStyle/>
          <a:p>
            <a:r>
              <a:rPr lang="en-US" sz="1600" dirty="0"/>
              <a:t>Lastly, applying inverse </a:t>
            </a:r>
            <a:r>
              <a:rPr lang="en-US" sz="1600" dirty="0" err="1"/>
              <a:t>fft</a:t>
            </a:r>
            <a:r>
              <a:rPr lang="en-US" sz="1600" dirty="0"/>
              <a:t> on to the filtered </a:t>
            </a:r>
            <a:r>
              <a:rPr lang="en-US" sz="1600" dirty="0" err="1"/>
              <a:t>fft</a:t>
            </a:r>
            <a:r>
              <a:rPr lang="en-US" sz="1600" dirty="0"/>
              <a:t> (line 58), we then obtain our reconstructed object (left). Compared to our original reconstructed object (right), we can see that we were able to eliminate the apparent horizontal lines, thus producing better reconstruction.</a:t>
            </a:r>
          </a:p>
        </p:txBody>
      </p:sp>
    </p:spTree>
    <p:extLst>
      <p:ext uri="{BB962C8B-B14F-4D97-AF65-F5344CB8AC3E}">
        <p14:creationId xmlns:p14="http://schemas.microsoft.com/office/powerpoint/2010/main" val="688726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4B0299D-8698-A364-64F2-7E036671D5E0}"/>
              </a:ext>
            </a:extLst>
          </p:cNvPr>
          <p:cNvPicPr>
            <a:picLocks noChangeAspect="1"/>
          </p:cNvPicPr>
          <p:nvPr/>
        </p:nvPicPr>
        <p:blipFill>
          <a:blip r:embed="rId2"/>
          <a:stretch>
            <a:fillRect/>
          </a:stretch>
        </p:blipFill>
        <p:spPr>
          <a:xfrm>
            <a:off x="1" y="3258000"/>
            <a:ext cx="4791549" cy="3600000"/>
          </a:xfrm>
          <a:prstGeom prst="rect">
            <a:avLst/>
          </a:prstGeom>
        </p:spPr>
      </p:pic>
      <p:pic>
        <p:nvPicPr>
          <p:cNvPr id="5" name="Picture 4">
            <a:extLst>
              <a:ext uri="{FF2B5EF4-FFF2-40B4-BE49-F238E27FC236}">
                <a16:creationId xmlns:a16="http://schemas.microsoft.com/office/drawing/2014/main" id="{E0B513A4-CBDB-A9D8-AEEC-CA5378CDEC20}"/>
              </a:ext>
            </a:extLst>
          </p:cNvPr>
          <p:cNvPicPr>
            <a:picLocks noChangeAspect="1"/>
          </p:cNvPicPr>
          <p:nvPr/>
        </p:nvPicPr>
        <p:blipFill>
          <a:blip r:embed="rId3"/>
          <a:stretch>
            <a:fillRect/>
          </a:stretch>
        </p:blipFill>
        <p:spPr>
          <a:xfrm>
            <a:off x="7400451" y="3258000"/>
            <a:ext cx="4805621" cy="3600000"/>
          </a:xfrm>
          <a:prstGeom prst="rect">
            <a:avLst/>
          </a:prstGeom>
        </p:spPr>
      </p:pic>
      <p:pic>
        <p:nvPicPr>
          <p:cNvPr id="6" name="Picture 5">
            <a:extLst>
              <a:ext uri="{FF2B5EF4-FFF2-40B4-BE49-F238E27FC236}">
                <a16:creationId xmlns:a16="http://schemas.microsoft.com/office/drawing/2014/main" id="{069E4D7C-C9D3-66C7-AB40-1A692D9E0692}"/>
              </a:ext>
            </a:extLst>
          </p:cNvPr>
          <p:cNvPicPr>
            <a:picLocks noChangeAspect="1"/>
          </p:cNvPicPr>
          <p:nvPr/>
        </p:nvPicPr>
        <p:blipFill>
          <a:blip r:embed="rId4"/>
          <a:stretch>
            <a:fillRect/>
          </a:stretch>
        </p:blipFill>
        <p:spPr>
          <a:xfrm>
            <a:off x="3693022" y="586961"/>
            <a:ext cx="4758042" cy="3600000"/>
          </a:xfrm>
          <a:prstGeom prst="rect">
            <a:avLst/>
          </a:prstGeom>
        </p:spPr>
      </p:pic>
      <p:sp>
        <p:nvSpPr>
          <p:cNvPr id="2" name="Slide Number Placeholder 1">
            <a:extLst>
              <a:ext uri="{FF2B5EF4-FFF2-40B4-BE49-F238E27FC236}">
                <a16:creationId xmlns:a16="http://schemas.microsoft.com/office/drawing/2014/main" id="{226A8304-01AA-911F-D9CC-B53ED6B55DFD}"/>
              </a:ext>
            </a:extLst>
          </p:cNvPr>
          <p:cNvSpPr>
            <a:spLocks noGrp="1"/>
          </p:cNvSpPr>
          <p:nvPr>
            <p:ph type="sldNum" sz="quarter" idx="12"/>
          </p:nvPr>
        </p:nvSpPr>
        <p:spPr/>
        <p:txBody>
          <a:bodyPr/>
          <a:lstStyle/>
          <a:p>
            <a:fld id="{6489849B-02F8-D64F-9A37-D149AF643E0A}" type="slidenum">
              <a:rPr lang="en-US" smtClean="0"/>
              <a:t>14</a:t>
            </a:fld>
            <a:endParaRPr lang="en-US"/>
          </a:p>
        </p:txBody>
      </p:sp>
      <p:sp>
        <p:nvSpPr>
          <p:cNvPr id="7" name="Rectangle 6">
            <a:extLst>
              <a:ext uri="{FF2B5EF4-FFF2-40B4-BE49-F238E27FC236}">
                <a16:creationId xmlns:a16="http://schemas.microsoft.com/office/drawing/2014/main" id="{BC350CF4-A116-3198-B9D4-7B5CB3D60E19}"/>
              </a:ext>
            </a:extLst>
          </p:cNvPr>
          <p:cNvSpPr/>
          <p:nvPr/>
        </p:nvSpPr>
        <p:spPr>
          <a:xfrm>
            <a:off x="0" y="-1"/>
            <a:ext cx="12192000" cy="423683"/>
          </a:xfrm>
          <a:prstGeom prst="rect">
            <a:avLst/>
          </a:prstGeom>
          <a:solidFill>
            <a:schemeClr val="accent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Additional Step 4: </a:t>
            </a:r>
            <a:r>
              <a:rPr lang="en-US" sz="2400" b="1" i="1" dirty="0">
                <a:solidFill>
                  <a:schemeClr val="accent4">
                    <a:lumMod val="60000"/>
                    <a:lumOff val="40000"/>
                  </a:schemeClr>
                </a:solidFill>
                <a:latin typeface="Arial" panose="020B0604020202020204" pitchFamily="34" charset="0"/>
                <a:cs typeface="Arial" panose="020B0604020202020204" pitchFamily="34" charset="0"/>
              </a:rPr>
              <a:t>Improving 3D reconstructed image using FFT</a:t>
            </a:r>
          </a:p>
        </p:txBody>
      </p:sp>
      <p:sp>
        <p:nvSpPr>
          <p:cNvPr id="8" name="Rectangle 7">
            <a:extLst>
              <a:ext uri="{FF2B5EF4-FFF2-40B4-BE49-F238E27FC236}">
                <a16:creationId xmlns:a16="http://schemas.microsoft.com/office/drawing/2014/main" id="{4C6BA31D-92C7-8D33-CE4F-F9E256A0A045}"/>
              </a:ext>
            </a:extLst>
          </p:cNvPr>
          <p:cNvSpPr/>
          <p:nvPr/>
        </p:nvSpPr>
        <p:spPr>
          <a:xfrm>
            <a:off x="4842533" y="4166886"/>
            <a:ext cx="2245489" cy="1319514"/>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0A048C3-DCF7-4DAC-F6BD-1BE1D44E3D62}"/>
              </a:ext>
            </a:extLst>
          </p:cNvPr>
          <p:cNvSpPr txBox="1"/>
          <p:nvPr/>
        </p:nvSpPr>
        <p:spPr>
          <a:xfrm>
            <a:off x="5108752" y="4380537"/>
            <a:ext cx="1770926" cy="954107"/>
          </a:xfrm>
          <a:prstGeom prst="rect">
            <a:avLst/>
          </a:prstGeom>
          <a:noFill/>
        </p:spPr>
        <p:txBody>
          <a:bodyPr wrap="square" rtlCol="0">
            <a:spAutoFit/>
          </a:bodyPr>
          <a:lstStyle/>
          <a:p>
            <a:pPr algn="ctr"/>
            <a:r>
              <a:rPr lang="en-US" sz="1400" dirty="0"/>
              <a:t>Here are different 3D perspective of the reconstructed object with FFT</a:t>
            </a:r>
            <a:endParaRPr lang="en-US" sz="1200" dirty="0"/>
          </a:p>
        </p:txBody>
      </p:sp>
    </p:spTree>
    <p:extLst>
      <p:ext uri="{BB962C8B-B14F-4D97-AF65-F5344CB8AC3E}">
        <p14:creationId xmlns:p14="http://schemas.microsoft.com/office/powerpoint/2010/main" val="3864935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BA901E1-5679-CE79-FBD6-F1ACB39EA316}"/>
              </a:ext>
            </a:extLst>
          </p:cNvPr>
          <p:cNvPicPr>
            <a:picLocks noChangeAspect="1"/>
          </p:cNvPicPr>
          <p:nvPr/>
        </p:nvPicPr>
        <p:blipFill rotWithShape="1">
          <a:blip r:embed="rId2"/>
          <a:srcRect l="44986" t="26667" r="9993" b="19134"/>
          <a:stretch/>
        </p:blipFill>
        <p:spPr>
          <a:xfrm>
            <a:off x="82265" y="635458"/>
            <a:ext cx="2264715" cy="1703980"/>
          </a:xfrm>
          <a:prstGeom prst="rect">
            <a:avLst/>
          </a:prstGeom>
        </p:spPr>
      </p:pic>
      <p:sp>
        <p:nvSpPr>
          <p:cNvPr id="2" name="Slide Number Placeholder 1">
            <a:extLst>
              <a:ext uri="{FF2B5EF4-FFF2-40B4-BE49-F238E27FC236}">
                <a16:creationId xmlns:a16="http://schemas.microsoft.com/office/drawing/2014/main" id="{587B301A-0ED0-DBF5-1302-6E845E2DAE08}"/>
              </a:ext>
            </a:extLst>
          </p:cNvPr>
          <p:cNvSpPr>
            <a:spLocks noGrp="1"/>
          </p:cNvSpPr>
          <p:nvPr>
            <p:ph type="sldNum" sz="quarter" idx="12"/>
          </p:nvPr>
        </p:nvSpPr>
        <p:spPr/>
        <p:txBody>
          <a:bodyPr/>
          <a:lstStyle/>
          <a:p>
            <a:fld id="{6489849B-02F8-D64F-9A37-D149AF643E0A}" type="slidenum">
              <a:rPr lang="en-US" smtClean="0"/>
              <a:t>15</a:t>
            </a:fld>
            <a:endParaRPr lang="en-US"/>
          </a:p>
        </p:txBody>
      </p:sp>
      <p:sp>
        <p:nvSpPr>
          <p:cNvPr id="4" name="Rectangle 3">
            <a:extLst>
              <a:ext uri="{FF2B5EF4-FFF2-40B4-BE49-F238E27FC236}">
                <a16:creationId xmlns:a16="http://schemas.microsoft.com/office/drawing/2014/main" id="{33DB1800-6084-F49A-DE7A-188F79E7710B}"/>
              </a:ext>
            </a:extLst>
          </p:cNvPr>
          <p:cNvSpPr/>
          <p:nvPr/>
        </p:nvSpPr>
        <p:spPr>
          <a:xfrm>
            <a:off x="0" y="-1"/>
            <a:ext cx="12192000" cy="423683"/>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Here are other different ROIs </a:t>
            </a:r>
            <a:r>
              <a:rPr lang="en-US" dirty="0">
                <a:latin typeface="Arial" panose="020B0604020202020204" pitchFamily="34" charset="0"/>
                <a:cs typeface="Arial" panose="020B0604020202020204" pitchFamily="34" charset="0"/>
              </a:rPr>
              <a:t>(top row of the stone)</a:t>
            </a:r>
            <a:endParaRPr lang="en-US" sz="2400" dirty="0">
              <a:solidFill>
                <a:schemeClr val="accent4">
                  <a:lumMod val="60000"/>
                  <a:lumOff val="4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9D2DFD7-1CBA-54DD-20AB-DA27FD5AF4A0}"/>
              </a:ext>
            </a:extLst>
          </p:cNvPr>
          <p:cNvPicPr>
            <a:picLocks noChangeAspect="1"/>
          </p:cNvPicPr>
          <p:nvPr/>
        </p:nvPicPr>
        <p:blipFill>
          <a:blip r:embed="rId3"/>
          <a:stretch>
            <a:fillRect/>
          </a:stretch>
        </p:blipFill>
        <p:spPr>
          <a:xfrm>
            <a:off x="2346980" y="538995"/>
            <a:ext cx="2632341" cy="1980000"/>
          </a:xfrm>
          <a:prstGeom prst="rect">
            <a:avLst/>
          </a:prstGeom>
        </p:spPr>
      </p:pic>
      <p:pic>
        <p:nvPicPr>
          <p:cNvPr id="7" name="Picture 6">
            <a:extLst>
              <a:ext uri="{FF2B5EF4-FFF2-40B4-BE49-F238E27FC236}">
                <a16:creationId xmlns:a16="http://schemas.microsoft.com/office/drawing/2014/main" id="{400F9D88-1C4C-3644-C544-FF1CB9EA8F7E}"/>
              </a:ext>
            </a:extLst>
          </p:cNvPr>
          <p:cNvPicPr>
            <a:picLocks noChangeAspect="1"/>
          </p:cNvPicPr>
          <p:nvPr/>
        </p:nvPicPr>
        <p:blipFill>
          <a:blip r:embed="rId4"/>
          <a:stretch>
            <a:fillRect/>
          </a:stretch>
        </p:blipFill>
        <p:spPr>
          <a:xfrm>
            <a:off x="4736773" y="538995"/>
            <a:ext cx="2643069" cy="1980000"/>
          </a:xfrm>
          <a:prstGeom prst="rect">
            <a:avLst/>
          </a:prstGeom>
        </p:spPr>
      </p:pic>
      <p:pic>
        <p:nvPicPr>
          <p:cNvPr id="8" name="Picture 7">
            <a:extLst>
              <a:ext uri="{FF2B5EF4-FFF2-40B4-BE49-F238E27FC236}">
                <a16:creationId xmlns:a16="http://schemas.microsoft.com/office/drawing/2014/main" id="{714FC682-1196-3D3E-0460-55D884567185}"/>
              </a:ext>
            </a:extLst>
          </p:cNvPr>
          <p:cNvPicPr>
            <a:picLocks noChangeAspect="1"/>
          </p:cNvPicPr>
          <p:nvPr/>
        </p:nvPicPr>
        <p:blipFill>
          <a:blip r:embed="rId5"/>
          <a:stretch>
            <a:fillRect/>
          </a:stretch>
        </p:blipFill>
        <p:spPr>
          <a:xfrm>
            <a:off x="7148019" y="538995"/>
            <a:ext cx="2644615" cy="1980000"/>
          </a:xfrm>
          <a:prstGeom prst="rect">
            <a:avLst/>
          </a:prstGeom>
        </p:spPr>
      </p:pic>
      <p:pic>
        <p:nvPicPr>
          <p:cNvPr id="9" name="Picture 8">
            <a:extLst>
              <a:ext uri="{FF2B5EF4-FFF2-40B4-BE49-F238E27FC236}">
                <a16:creationId xmlns:a16="http://schemas.microsoft.com/office/drawing/2014/main" id="{8998404D-42D0-2C33-BBF2-EF0BBA92E46F}"/>
              </a:ext>
            </a:extLst>
          </p:cNvPr>
          <p:cNvPicPr>
            <a:picLocks noChangeAspect="1"/>
          </p:cNvPicPr>
          <p:nvPr/>
        </p:nvPicPr>
        <p:blipFill>
          <a:blip r:embed="rId6"/>
          <a:stretch>
            <a:fillRect/>
          </a:stretch>
        </p:blipFill>
        <p:spPr>
          <a:xfrm>
            <a:off x="9554216" y="538995"/>
            <a:ext cx="2643069" cy="1980000"/>
          </a:xfrm>
          <a:prstGeom prst="rect">
            <a:avLst/>
          </a:prstGeom>
        </p:spPr>
      </p:pic>
      <p:pic>
        <p:nvPicPr>
          <p:cNvPr id="12" name="Picture 11">
            <a:extLst>
              <a:ext uri="{FF2B5EF4-FFF2-40B4-BE49-F238E27FC236}">
                <a16:creationId xmlns:a16="http://schemas.microsoft.com/office/drawing/2014/main" id="{3C02D7FA-20EC-5116-BA8C-CE332E89C5BA}"/>
              </a:ext>
            </a:extLst>
          </p:cNvPr>
          <p:cNvPicPr>
            <a:picLocks noChangeAspect="1"/>
          </p:cNvPicPr>
          <p:nvPr/>
        </p:nvPicPr>
        <p:blipFill>
          <a:blip r:embed="rId7"/>
          <a:stretch>
            <a:fillRect/>
          </a:stretch>
        </p:blipFill>
        <p:spPr>
          <a:xfrm>
            <a:off x="2327177" y="2430896"/>
            <a:ext cx="2635417" cy="1980000"/>
          </a:xfrm>
          <a:prstGeom prst="rect">
            <a:avLst/>
          </a:prstGeom>
        </p:spPr>
      </p:pic>
      <p:pic>
        <p:nvPicPr>
          <p:cNvPr id="13" name="Picture 12">
            <a:extLst>
              <a:ext uri="{FF2B5EF4-FFF2-40B4-BE49-F238E27FC236}">
                <a16:creationId xmlns:a16="http://schemas.microsoft.com/office/drawing/2014/main" id="{FFEA2D63-8BCB-1AFE-E518-FBFB5CC045A1}"/>
              </a:ext>
            </a:extLst>
          </p:cNvPr>
          <p:cNvPicPr>
            <a:picLocks noChangeAspect="1"/>
          </p:cNvPicPr>
          <p:nvPr/>
        </p:nvPicPr>
        <p:blipFill>
          <a:blip r:embed="rId8"/>
          <a:stretch>
            <a:fillRect/>
          </a:stretch>
        </p:blipFill>
        <p:spPr>
          <a:xfrm>
            <a:off x="4762016" y="2439000"/>
            <a:ext cx="2644615" cy="1980000"/>
          </a:xfrm>
          <a:prstGeom prst="rect">
            <a:avLst/>
          </a:prstGeom>
        </p:spPr>
      </p:pic>
      <p:pic>
        <p:nvPicPr>
          <p:cNvPr id="14" name="Picture 13">
            <a:extLst>
              <a:ext uri="{FF2B5EF4-FFF2-40B4-BE49-F238E27FC236}">
                <a16:creationId xmlns:a16="http://schemas.microsoft.com/office/drawing/2014/main" id="{32F0D646-33FA-C422-2F65-51EAD8E716A0}"/>
              </a:ext>
            </a:extLst>
          </p:cNvPr>
          <p:cNvPicPr>
            <a:picLocks noChangeAspect="1"/>
          </p:cNvPicPr>
          <p:nvPr/>
        </p:nvPicPr>
        <p:blipFill rotWithShape="1">
          <a:blip r:embed="rId9"/>
          <a:srcRect l="7798"/>
          <a:stretch/>
        </p:blipFill>
        <p:spPr>
          <a:xfrm>
            <a:off x="7350287" y="2439000"/>
            <a:ext cx="2439825" cy="1980000"/>
          </a:xfrm>
          <a:prstGeom prst="rect">
            <a:avLst/>
          </a:prstGeom>
        </p:spPr>
      </p:pic>
      <p:pic>
        <p:nvPicPr>
          <p:cNvPr id="15" name="Picture 14">
            <a:extLst>
              <a:ext uri="{FF2B5EF4-FFF2-40B4-BE49-F238E27FC236}">
                <a16:creationId xmlns:a16="http://schemas.microsoft.com/office/drawing/2014/main" id="{926B24F0-0249-149E-9A4E-A7C2C3D69AE1}"/>
              </a:ext>
            </a:extLst>
          </p:cNvPr>
          <p:cNvPicPr>
            <a:picLocks noChangeAspect="1"/>
          </p:cNvPicPr>
          <p:nvPr/>
        </p:nvPicPr>
        <p:blipFill rotWithShape="1">
          <a:blip r:embed="rId10"/>
          <a:srcRect l="7144"/>
          <a:stretch/>
        </p:blipFill>
        <p:spPr>
          <a:xfrm>
            <a:off x="9744360" y="2439000"/>
            <a:ext cx="2451390" cy="1980000"/>
          </a:xfrm>
          <a:prstGeom prst="rect">
            <a:avLst/>
          </a:prstGeom>
        </p:spPr>
      </p:pic>
      <p:pic>
        <p:nvPicPr>
          <p:cNvPr id="16" name="Picture 15">
            <a:extLst>
              <a:ext uri="{FF2B5EF4-FFF2-40B4-BE49-F238E27FC236}">
                <a16:creationId xmlns:a16="http://schemas.microsoft.com/office/drawing/2014/main" id="{D576E525-FA2D-CB1A-6A7F-A59878E00EE1}"/>
              </a:ext>
            </a:extLst>
          </p:cNvPr>
          <p:cNvPicPr>
            <a:picLocks noChangeAspect="1"/>
          </p:cNvPicPr>
          <p:nvPr/>
        </p:nvPicPr>
        <p:blipFill rotWithShape="1">
          <a:blip r:embed="rId11"/>
          <a:srcRect l="37368" t="27013" r="18056" b="19654"/>
          <a:stretch/>
        </p:blipFill>
        <p:spPr>
          <a:xfrm>
            <a:off x="70390" y="2522125"/>
            <a:ext cx="2278689" cy="1703980"/>
          </a:xfrm>
          <a:prstGeom prst="rect">
            <a:avLst/>
          </a:prstGeom>
        </p:spPr>
      </p:pic>
      <p:pic>
        <p:nvPicPr>
          <p:cNvPr id="17" name="Picture 16">
            <a:extLst>
              <a:ext uri="{FF2B5EF4-FFF2-40B4-BE49-F238E27FC236}">
                <a16:creationId xmlns:a16="http://schemas.microsoft.com/office/drawing/2014/main" id="{51179E7D-9F6E-F627-33CF-61CD999965C7}"/>
              </a:ext>
            </a:extLst>
          </p:cNvPr>
          <p:cNvPicPr>
            <a:picLocks noChangeAspect="1"/>
          </p:cNvPicPr>
          <p:nvPr/>
        </p:nvPicPr>
        <p:blipFill rotWithShape="1">
          <a:blip r:embed="rId12"/>
          <a:srcRect l="37302" t="27359" r="18218" b="19480"/>
          <a:stretch/>
        </p:blipFill>
        <p:spPr>
          <a:xfrm>
            <a:off x="58171" y="4408792"/>
            <a:ext cx="2281225" cy="1703981"/>
          </a:xfrm>
          <a:prstGeom prst="rect">
            <a:avLst/>
          </a:prstGeom>
        </p:spPr>
      </p:pic>
      <p:pic>
        <p:nvPicPr>
          <p:cNvPr id="18" name="Picture 17">
            <a:extLst>
              <a:ext uri="{FF2B5EF4-FFF2-40B4-BE49-F238E27FC236}">
                <a16:creationId xmlns:a16="http://schemas.microsoft.com/office/drawing/2014/main" id="{5C638E66-9955-3236-1228-7E6131CA61EB}"/>
              </a:ext>
            </a:extLst>
          </p:cNvPr>
          <p:cNvPicPr>
            <a:picLocks noChangeAspect="1"/>
          </p:cNvPicPr>
          <p:nvPr/>
        </p:nvPicPr>
        <p:blipFill>
          <a:blip r:embed="rId13"/>
          <a:stretch>
            <a:fillRect/>
          </a:stretch>
        </p:blipFill>
        <p:spPr>
          <a:xfrm>
            <a:off x="2327177" y="4339006"/>
            <a:ext cx="2658592" cy="1980000"/>
          </a:xfrm>
          <a:prstGeom prst="rect">
            <a:avLst/>
          </a:prstGeom>
        </p:spPr>
      </p:pic>
      <p:pic>
        <p:nvPicPr>
          <p:cNvPr id="19" name="Picture 18">
            <a:extLst>
              <a:ext uri="{FF2B5EF4-FFF2-40B4-BE49-F238E27FC236}">
                <a16:creationId xmlns:a16="http://schemas.microsoft.com/office/drawing/2014/main" id="{5281A17A-E4AE-15A5-7785-479FB42365B7}"/>
              </a:ext>
            </a:extLst>
          </p:cNvPr>
          <p:cNvPicPr>
            <a:picLocks noChangeAspect="1"/>
          </p:cNvPicPr>
          <p:nvPr/>
        </p:nvPicPr>
        <p:blipFill>
          <a:blip r:embed="rId14"/>
          <a:stretch>
            <a:fillRect/>
          </a:stretch>
        </p:blipFill>
        <p:spPr>
          <a:xfrm>
            <a:off x="4759495" y="4339006"/>
            <a:ext cx="2644615" cy="1980000"/>
          </a:xfrm>
          <a:prstGeom prst="rect">
            <a:avLst/>
          </a:prstGeom>
        </p:spPr>
      </p:pic>
      <p:pic>
        <p:nvPicPr>
          <p:cNvPr id="20" name="Picture 19">
            <a:extLst>
              <a:ext uri="{FF2B5EF4-FFF2-40B4-BE49-F238E27FC236}">
                <a16:creationId xmlns:a16="http://schemas.microsoft.com/office/drawing/2014/main" id="{50162C37-FA02-DD51-A2EB-3E4BD0269026}"/>
              </a:ext>
            </a:extLst>
          </p:cNvPr>
          <p:cNvPicPr>
            <a:picLocks noChangeAspect="1"/>
          </p:cNvPicPr>
          <p:nvPr/>
        </p:nvPicPr>
        <p:blipFill rotWithShape="1">
          <a:blip r:embed="rId15"/>
          <a:srcRect l="7187"/>
          <a:stretch/>
        </p:blipFill>
        <p:spPr>
          <a:xfrm>
            <a:off x="7350287" y="4339019"/>
            <a:ext cx="2444546" cy="1980000"/>
          </a:xfrm>
          <a:prstGeom prst="rect">
            <a:avLst/>
          </a:prstGeom>
        </p:spPr>
      </p:pic>
      <p:pic>
        <p:nvPicPr>
          <p:cNvPr id="21" name="Picture 20">
            <a:extLst>
              <a:ext uri="{FF2B5EF4-FFF2-40B4-BE49-F238E27FC236}">
                <a16:creationId xmlns:a16="http://schemas.microsoft.com/office/drawing/2014/main" id="{946B24CF-3E1D-4AC2-CE04-EDAF95182DC3}"/>
              </a:ext>
            </a:extLst>
          </p:cNvPr>
          <p:cNvPicPr>
            <a:picLocks noChangeAspect="1"/>
          </p:cNvPicPr>
          <p:nvPr/>
        </p:nvPicPr>
        <p:blipFill rotWithShape="1">
          <a:blip r:embed="rId16"/>
          <a:srcRect l="7139"/>
          <a:stretch/>
        </p:blipFill>
        <p:spPr>
          <a:xfrm>
            <a:off x="9744360" y="4339005"/>
            <a:ext cx="2455819" cy="1980000"/>
          </a:xfrm>
          <a:prstGeom prst="rect">
            <a:avLst/>
          </a:prstGeom>
        </p:spPr>
      </p:pic>
      <p:sp>
        <p:nvSpPr>
          <p:cNvPr id="3" name="TextBox 2">
            <a:extLst>
              <a:ext uri="{FF2B5EF4-FFF2-40B4-BE49-F238E27FC236}">
                <a16:creationId xmlns:a16="http://schemas.microsoft.com/office/drawing/2014/main" id="{89E6F324-9126-B284-76F1-1E8146E416EF}"/>
              </a:ext>
            </a:extLst>
          </p:cNvPr>
          <p:cNvSpPr txBox="1"/>
          <p:nvPr/>
        </p:nvSpPr>
        <p:spPr>
          <a:xfrm>
            <a:off x="82265" y="6249555"/>
            <a:ext cx="11457694" cy="523220"/>
          </a:xfrm>
          <a:prstGeom prst="rect">
            <a:avLst/>
          </a:prstGeom>
          <a:noFill/>
        </p:spPr>
        <p:txBody>
          <a:bodyPr wrap="square" rtlCol="0">
            <a:spAutoFit/>
          </a:bodyPr>
          <a:lstStyle/>
          <a:p>
            <a:r>
              <a:rPr lang="en-US" sz="1400" dirty="0"/>
              <a:t>Smoother reconstructed object is apparent if we apply FFT. It is harder to 3D the top row of the stone. Perhaps one explanation is the non-flat surface/shape of the rock itself in this portion. There exists two distortions - from the shape of the stone and from the carvings. </a:t>
            </a:r>
          </a:p>
        </p:txBody>
      </p:sp>
      <p:sp>
        <p:nvSpPr>
          <p:cNvPr id="22" name="TextBox 21">
            <a:extLst>
              <a:ext uri="{FF2B5EF4-FFF2-40B4-BE49-F238E27FC236}">
                <a16:creationId xmlns:a16="http://schemas.microsoft.com/office/drawing/2014/main" id="{B77B21C9-7F16-1BEB-F447-F42907EA7E7C}"/>
              </a:ext>
            </a:extLst>
          </p:cNvPr>
          <p:cNvSpPr txBox="1"/>
          <p:nvPr/>
        </p:nvSpPr>
        <p:spPr>
          <a:xfrm>
            <a:off x="675299" y="814677"/>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
        <p:nvSpPr>
          <p:cNvPr id="23" name="TextBox 22">
            <a:extLst>
              <a:ext uri="{FF2B5EF4-FFF2-40B4-BE49-F238E27FC236}">
                <a16:creationId xmlns:a16="http://schemas.microsoft.com/office/drawing/2014/main" id="{BD33A313-F849-B82B-9419-3ECFDC21F249}"/>
              </a:ext>
            </a:extLst>
          </p:cNvPr>
          <p:cNvSpPr txBox="1"/>
          <p:nvPr/>
        </p:nvSpPr>
        <p:spPr>
          <a:xfrm>
            <a:off x="1036253" y="2733444"/>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
        <p:nvSpPr>
          <p:cNvPr id="24" name="TextBox 23">
            <a:extLst>
              <a:ext uri="{FF2B5EF4-FFF2-40B4-BE49-F238E27FC236}">
                <a16:creationId xmlns:a16="http://schemas.microsoft.com/office/drawing/2014/main" id="{47FAE954-3413-41E6-439D-E36E7253A663}"/>
              </a:ext>
            </a:extLst>
          </p:cNvPr>
          <p:cNvSpPr txBox="1"/>
          <p:nvPr/>
        </p:nvSpPr>
        <p:spPr>
          <a:xfrm>
            <a:off x="1256174" y="5002084"/>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Tree>
    <p:extLst>
      <p:ext uri="{BB962C8B-B14F-4D97-AF65-F5344CB8AC3E}">
        <p14:creationId xmlns:p14="http://schemas.microsoft.com/office/powerpoint/2010/main" val="657809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5B306D72-5058-B52C-921B-FAD5C5BB704E}"/>
              </a:ext>
            </a:extLst>
          </p:cNvPr>
          <p:cNvPicPr>
            <a:picLocks noChangeAspect="1"/>
          </p:cNvPicPr>
          <p:nvPr/>
        </p:nvPicPr>
        <p:blipFill rotWithShape="1">
          <a:blip r:embed="rId2"/>
          <a:srcRect l="43362" t="27013" r="11940" b="19481"/>
          <a:stretch/>
        </p:blipFill>
        <p:spPr>
          <a:xfrm>
            <a:off x="95003" y="685587"/>
            <a:ext cx="2269724" cy="1698171"/>
          </a:xfrm>
          <a:prstGeom prst="rect">
            <a:avLst/>
          </a:prstGeom>
        </p:spPr>
      </p:pic>
      <p:sp>
        <p:nvSpPr>
          <p:cNvPr id="2" name="Slide Number Placeholder 1">
            <a:extLst>
              <a:ext uri="{FF2B5EF4-FFF2-40B4-BE49-F238E27FC236}">
                <a16:creationId xmlns:a16="http://schemas.microsoft.com/office/drawing/2014/main" id="{D9EF44A1-171D-DB84-A839-413DA6EE427E}"/>
              </a:ext>
            </a:extLst>
          </p:cNvPr>
          <p:cNvSpPr>
            <a:spLocks noGrp="1"/>
          </p:cNvSpPr>
          <p:nvPr>
            <p:ph type="sldNum" sz="quarter" idx="12"/>
          </p:nvPr>
        </p:nvSpPr>
        <p:spPr/>
        <p:txBody>
          <a:bodyPr/>
          <a:lstStyle/>
          <a:p>
            <a:fld id="{6489849B-02F8-D64F-9A37-D149AF643E0A}" type="slidenum">
              <a:rPr lang="en-US" smtClean="0"/>
              <a:t>16</a:t>
            </a:fld>
            <a:endParaRPr lang="en-US"/>
          </a:p>
        </p:txBody>
      </p:sp>
      <p:pic>
        <p:nvPicPr>
          <p:cNvPr id="4" name="Picture 3">
            <a:extLst>
              <a:ext uri="{FF2B5EF4-FFF2-40B4-BE49-F238E27FC236}">
                <a16:creationId xmlns:a16="http://schemas.microsoft.com/office/drawing/2014/main" id="{1235BD04-AD47-AFA0-F355-417C2AE6328E}"/>
              </a:ext>
            </a:extLst>
          </p:cNvPr>
          <p:cNvPicPr>
            <a:picLocks noChangeAspect="1"/>
          </p:cNvPicPr>
          <p:nvPr/>
        </p:nvPicPr>
        <p:blipFill rotWithShape="1">
          <a:blip r:embed="rId3"/>
          <a:srcRect l="6737"/>
          <a:stretch/>
        </p:blipFill>
        <p:spPr>
          <a:xfrm>
            <a:off x="2495401" y="544672"/>
            <a:ext cx="2466441" cy="1980000"/>
          </a:xfrm>
          <a:prstGeom prst="rect">
            <a:avLst/>
          </a:prstGeom>
        </p:spPr>
      </p:pic>
      <p:pic>
        <p:nvPicPr>
          <p:cNvPr id="5" name="Picture 4">
            <a:extLst>
              <a:ext uri="{FF2B5EF4-FFF2-40B4-BE49-F238E27FC236}">
                <a16:creationId xmlns:a16="http://schemas.microsoft.com/office/drawing/2014/main" id="{254A3918-C4DD-F7E7-724B-779AC4229F3C}"/>
              </a:ext>
            </a:extLst>
          </p:cNvPr>
          <p:cNvPicPr>
            <a:picLocks noChangeAspect="1"/>
          </p:cNvPicPr>
          <p:nvPr/>
        </p:nvPicPr>
        <p:blipFill rotWithShape="1">
          <a:blip r:embed="rId4"/>
          <a:srcRect l="6765"/>
          <a:stretch/>
        </p:blipFill>
        <p:spPr>
          <a:xfrm>
            <a:off x="4885994" y="544672"/>
            <a:ext cx="2455685" cy="1980000"/>
          </a:xfrm>
          <a:prstGeom prst="rect">
            <a:avLst/>
          </a:prstGeom>
        </p:spPr>
      </p:pic>
      <p:pic>
        <p:nvPicPr>
          <p:cNvPr id="6" name="Picture 5">
            <a:extLst>
              <a:ext uri="{FF2B5EF4-FFF2-40B4-BE49-F238E27FC236}">
                <a16:creationId xmlns:a16="http://schemas.microsoft.com/office/drawing/2014/main" id="{2AF270E1-4345-BABA-BC0E-8C5DDCB07829}"/>
              </a:ext>
            </a:extLst>
          </p:cNvPr>
          <p:cNvPicPr>
            <a:picLocks noChangeAspect="1"/>
          </p:cNvPicPr>
          <p:nvPr/>
        </p:nvPicPr>
        <p:blipFill rotWithShape="1">
          <a:blip r:embed="rId5"/>
          <a:srcRect l="6927"/>
          <a:stretch/>
        </p:blipFill>
        <p:spPr>
          <a:xfrm>
            <a:off x="7306054" y="568422"/>
            <a:ext cx="2455684" cy="1980000"/>
          </a:xfrm>
          <a:prstGeom prst="rect">
            <a:avLst/>
          </a:prstGeom>
        </p:spPr>
      </p:pic>
      <p:pic>
        <p:nvPicPr>
          <p:cNvPr id="8" name="Picture 7">
            <a:extLst>
              <a:ext uri="{FF2B5EF4-FFF2-40B4-BE49-F238E27FC236}">
                <a16:creationId xmlns:a16="http://schemas.microsoft.com/office/drawing/2014/main" id="{75E057B8-CC57-1C57-ED94-B677AD431ABE}"/>
              </a:ext>
            </a:extLst>
          </p:cNvPr>
          <p:cNvPicPr>
            <a:picLocks noChangeAspect="1"/>
          </p:cNvPicPr>
          <p:nvPr/>
        </p:nvPicPr>
        <p:blipFill rotWithShape="1">
          <a:blip r:embed="rId6"/>
          <a:srcRect l="5974" r="4557"/>
          <a:stretch/>
        </p:blipFill>
        <p:spPr>
          <a:xfrm>
            <a:off x="9696647" y="568422"/>
            <a:ext cx="2364727" cy="1980000"/>
          </a:xfrm>
          <a:prstGeom prst="rect">
            <a:avLst/>
          </a:prstGeom>
        </p:spPr>
      </p:pic>
      <p:pic>
        <p:nvPicPr>
          <p:cNvPr id="10" name="Picture 9">
            <a:extLst>
              <a:ext uri="{FF2B5EF4-FFF2-40B4-BE49-F238E27FC236}">
                <a16:creationId xmlns:a16="http://schemas.microsoft.com/office/drawing/2014/main" id="{92896AC1-4A14-F278-85D3-1F3DCFD99D4A}"/>
              </a:ext>
            </a:extLst>
          </p:cNvPr>
          <p:cNvPicPr>
            <a:picLocks noChangeAspect="1"/>
          </p:cNvPicPr>
          <p:nvPr/>
        </p:nvPicPr>
        <p:blipFill rotWithShape="1">
          <a:blip r:embed="rId7"/>
          <a:srcRect l="40855" t="27090" r="14285" b="19153"/>
          <a:stretch/>
        </p:blipFill>
        <p:spPr>
          <a:xfrm>
            <a:off x="95003" y="2637172"/>
            <a:ext cx="2269724" cy="1699929"/>
          </a:xfrm>
          <a:prstGeom prst="rect">
            <a:avLst/>
          </a:prstGeom>
        </p:spPr>
      </p:pic>
      <p:pic>
        <p:nvPicPr>
          <p:cNvPr id="11" name="Picture 10">
            <a:extLst>
              <a:ext uri="{FF2B5EF4-FFF2-40B4-BE49-F238E27FC236}">
                <a16:creationId xmlns:a16="http://schemas.microsoft.com/office/drawing/2014/main" id="{D4D0B8B8-911D-EC9A-6828-874D3E514CF4}"/>
              </a:ext>
            </a:extLst>
          </p:cNvPr>
          <p:cNvPicPr>
            <a:picLocks noChangeAspect="1"/>
          </p:cNvPicPr>
          <p:nvPr/>
        </p:nvPicPr>
        <p:blipFill rotWithShape="1">
          <a:blip r:embed="rId8"/>
          <a:srcRect l="6442"/>
          <a:stretch/>
        </p:blipFill>
        <p:spPr>
          <a:xfrm>
            <a:off x="2495401" y="2516632"/>
            <a:ext cx="2465620" cy="1980000"/>
          </a:xfrm>
          <a:prstGeom prst="rect">
            <a:avLst/>
          </a:prstGeom>
        </p:spPr>
      </p:pic>
      <p:pic>
        <p:nvPicPr>
          <p:cNvPr id="12" name="Picture 11">
            <a:extLst>
              <a:ext uri="{FF2B5EF4-FFF2-40B4-BE49-F238E27FC236}">
                <a16:creationId xmlns:a16="http://schemas.microsoft.com/office/drawing/2014/main" id="{FA80AF72-8B3A-B797-0B98-194B2A544C72}"/>
              </a:ext>
            </a:extLst>
          </p:cNvPr>
          <p:cNvPicPr>
            <a:picLocks noChangeAspect="1"/>
          </p:cNvPicPr>
          <p:nvPr/>
        </p:nvPicPr>
        <p:blipFill rotWithShape="1">
          <a:blip r:embed="rId9"/>
          <a:srcRect l="6605"/>
          <a:stretch/>
        </p:blipFill>
        <p:spPr>
          <a:xfrm>
            <a:off x="4863190" y="2540382"/>
            <a:ext cx="2465620" cy="1980000"/>
          </a:xfrm>
          <a:prstGeom prst="rect">
            <a:avLst/>
          </a:prstGeom>
        </p:spPr>
      </p:pic>
      <p:pic>
        <p:nvPicPr>
          <p:cNvPr id="13" name="Picture 12">
            <a:extLst>
              <a:ext uri="{FF2B5EF4-FFF2-40B4-BE49-F238E27FC236}">
                <a16:creationId xmlns:a16="http://schemas.microsoft.com/office/drawing/2014/main" id="{43046652-DCC4-9630-2E70-73B7E0EDC65A}"/>
              </a:ext>
            </a:extLst>
          </p:cNvPr>
          <p:cNvPicPr>
            <a:picLocks noChangeAspect="1"/>
          </p:cNvPicPr>
          <p:nvPr/>
        </p:nvPicPr>
        <p:blipFill rotWithShape="1">
          <a:blip r:embed="rId10"/>
          <a:srcRect l="5719"/>
          <a:stretch/>
        </p:blipFill>
        <p:spPr>
          <a:xfrm>
            <a:off x="7289051" y="2554047"/>
            <a:ext cx="2512447" cy="1980000"/>
          </a:xfrm>
          <a:prstGeom prst="rect">
            <a:avLst/>
          </a:prstGeom>
        </p:spPr>
      </p:pic>
      <p:pic>
        <p:nvPicPr>
          <p:cNvPr id="14" name="Picture 13">
            <a:extLst>
              <a:ext uri="{FF2B5EF4-FFF2-40B4-BE49-F238E27FC236}">
                <a16:creationId xmlns:a16="http://schemas.microsoft.com/office/drawing/2014/main" id="{BABB88A8-88D5-6B01-63EB-F4A74CAABC3C}"/>
              </a:ext>
            </a:extLst>
          </p:cNvPr>
          <p:cNvPicPr>
            <a:picLocks noChangeAspect="1"/>
          </p:cNvPicPr>
          <p:nvPr/>
        </p:nvPicPr>
        <p:blipFill rotWithShape="1">
          <a:blip r:embed="rId11"/>
          <a:srcRect l="5553"/>
          <a:stretch/>
        </p:blipFill>
        <p:spPr>
          <a:xfrm>
            <a:off x="9696599" y="2571547"/>
            <a:ext cx="2486100" cy="1980000"/>
          </a:xfrm>
          <a:prstGeom prst="rect">
            <a:avLst/>
          </a:prstGeom>
        </p:spPr>
      </p:pic>
      <p:pic>
        <p:nvPicPr>
          <p:cNvPr id="15" name="Picture 14">
            <a:extLst>
              <a:ext uri="{FF2B5EF4-FFF2-40B4-BE49-F238E27FC236}">
                <a16:creationId xmlns:a16="http://schemas.microsoft.com/office/drawing/2014/main" id="{C3EB0A82-0842-4348-B432-2EE5037A48A3}"/>
              </a:ext>
            </a:extLst>
          </p:cNvPr>
          <p:cNvPicPr>
            <a:picLocks noChangeAspect="1"/>
          </p:cNvPicPr>
          <p:nvPr/>
        </p:nvPicPr>
        <p:blipFill rotWithShape="1">
          <a:blip r:embed="rId12"/>
          <a:srcRect l="39656" t="26797" r="14869" b="19085"/>
          <a:stretch/>
        </p:blipFill>
        <p:spPr>
          <a:xfrm>
            <a:off x="81608" y="4579757"/>
            <a:ext cx="2283119" cy="1698171"/>
          </a:xfrm>
          <a:prstGeom prst="rect">
            <a:avLst/>
          </a:prstGeom>
        </p:spPr>
      </p:pic>
      <p:pic>
        <p:nvPicPr>
          <p:cNvPr id="16" name="Picture 15">
            <a:extLst>
              <a:ext uri="{FF2B5EF4-FFF2-40B4-BE49-F238E27FC236}">
                <a16:creationId xmlns:a16="http://schemas.microsoft.com/office/drawing/2014/main" id="{5B7106D1-C0CD-F314-3A15-F8384705BD34}"/>
              </a:ext>
            </a:extLst>
          </p:cNvPr>
          <p:cNvPicPr>
            <a:picLocks noChangeAspect="1"/>
          </p:cNvPicPr>
          <p:nvPr/>
        </p:nvPicPr>
        <p:blipFill rotWithShape="1">
          <a:blip r:embed="rId13"/>
          <a:srcRect l="7102"/>
          <a:stretch/>
        </p:blipFill>
        <p:spPr>
          <a:xfrm>
            <a:off x="2470456" y="4492612"/>
            <a:ext cx="2449640" cy="1980000"/>
          </a:xfrm>
          <a:prstGeom prst="rect">
            <a:avLst/>
          </a:prstGeom>
        </p:spPr>
      </p:pic>
      <p:pic>
        <p:nvPicPr>
          <p:cNvPr id="17" name="Picture 16">
            <a:extLst>
              <a:ext uri="{FF2B5EF4-FFF2-40B4-BE49-F238E27FC236}">
                <a16:creationId xmlns:a16="http://schemas.microsoft.com/office/drawing/2014/main" id="{3EB4E9B9-8477-FE72-397A-3BF2FDD08D62}"/>
              </a:ext>
            </a:extLst>
          </p:cNvPr>
          <p:cNvPicPr>
            <a:picLocks noChangeAspect="1"/>
          </p:cNvPicPr>
          <p:nvPr/>
        </p:nvPicPr>
        <p:blipFill rotWithShape="1">
          <a:blip r:embed="rId14"/>
          <a:srcRect l="5497"/>
          <a:stretch/>
        </p:blipFill>
        <p:spPr>
          <a:xfrm>
            <a:off x="4841071" y="4512342"/>
            <a:ext cx="2512448" cy="1980000"/>
          </a:xfrm>
          <a:prstGeom prst="rect">
            <a:avLst/>
          </a:prstGeom>
        </p:spPr>
      </p:pic>
      <p:pic>
        <p:nvPicPr>
          <p:cNvPr id="18" name="Picture 17">
            <a:extLst>
              <a:ext uri="{FF2B5EF4-FFF2-40B4-BE49-F238E27FC236}">
                <a16:creationId xmlns:a16="http://schemas.microsoft.com/office/drawing/2014/main" id="{8AE19FAD-A892-527D-4CB7-AD3FCB85516A}"/>
              </a:ext>
            </a:extLst>
          </p:cNvPr>
          <p:cNvPicPr>
            <a:picLocks noChangeAspect="1"/>
          </p:cNvPicPr>
          <p:nvPr/>
        </p:nvPicPr>
        <p:blipFill rotWithShape="1">
          <a:blip r:embed="rId15"/>
          <a:srcRect l="5053"/>
          <a:stretch/>
        </p:blipFill>
        <p:spPr>
          <a:xfrm>
            <a:off x="7280485" y="4527797"/>
            <a:ext cx="2512448" cy="1980000"/>
          </a:xfrm>
          <a:prstGeom prst="rect">
            <a:avLst/>
          </a:prstGeom>
        </p:spPr>
      </p:pic>
      <p:pic>
        <p:nvPicPr>
          <p:cNvPr id="19" name="Picture 18">
            <a:extLst>
              <a:ext uri="{FF2B5EF4-FFF2-40B4-BE49-F238E27FC236}">
                <a16:creationId xmlns:a16="http://schemas.microsoft.com/office/drawing/2014/main" id="{58456747-4674-1BCF-6597-82A5DAD9F50F}"/>
              </a:ext>
            </a:extLst>
          </p:cNvPr>
          <p:cNvPicPr>
            <a:picLocks noChangeAspect="1"/>
          </p:cNvPicPr>
          <p:nvPr/>
        </p:nvPicPr>
        <p:blipFill rotWithShape="1">
          <a:blip r:embed="rId16"/>
          <a:srcRect l="4943"/>
          <a:stretch/>
        </p:blipFill>
        <p:spPr>
          <a:xfrm>
            <a:off x="9689199" y="4491341"/>
            <a:ext cx="2512448" cy="1980000"/>
          </a:xfrm>
          <a:prstGeom prst="rect">
            <a:avLst/>
          </a:prstGeom>
        </p:spPr>
      </p:pic>
      <p:sp>
        <p:nvSpPr>
          <p:cNvPr id="20" name="Rectangle 19">
            <a:extLst>
              <a:ext uri="{FF2B5EF4-FFF2-40B4-BE49-F238E27FC236}">
                <a16:creationId xmlns:a16="http://schemas.microsoft.com/office/drawing/2014/main" id="{B12EA678-D6B6-8F6F-CB3D-44C0A50EDAB7}"/>
              </a:ext>
            </a:extLst>
          </p:cNvPr>
          <p:cNvSpPr/>
          <p:nvPr/>
        </p:nvSpPr>
        <p:spPr>
          <a:xfrm>
            <a:off x="0" y="-1"/>
            <a:ext cx="12192000" cy="423683"/>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Here are other different ROIs </a:t>
            </a:r>
            <a:r>
              <a:rPr lang="en-US" dirty="0">
                <a:latin typeface="Arial" panose="020B0604020202020204" pitchFamily="34" charset="0"/>
                <a:cs typeface="Arial" panose="020B0604020202020204" pitchFamily="34" charset="0"/>
              </a:rPr>
              <a:t>(middle row of the stone)</a:t>
            </a:r>
            <a:endParaRPr lang="en-US" sz="24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898A5B9B-66E4-CD9E-407C-9C18CDB8450F}"/>
              </a:ext>
            </a:extLst>
          </p:cNvPr>
          <p:cNvSpPr txBox="1"/>
          <p:nvPr/>
        </p:nvSpPr>
        <p:spPr>
          <a:xfrm>
            <a:off x="82265" y="6342155"/>
            <a:ext cx="11457694" cy="523220"/>
          </a:xfrm>
          <a:prstGeom prst="rect">
            <a:avLst/>
          </a:prstGeom>
          <a:noFill/>
        </p:spPr>
        <p:txBody>
          <a:bodyPr wrap="square" rtlCol="0">
            <a:spAutoFit/>
          </a:bodyPr>
          <a:lstStyle/>
          <a:p>
            <a:r>
              <a:rPr lang="en-US" sz="1400" dirty="0"/>
              <a:t>Similarly, smoother reconstructed object is apparent if we apply FFT. The carvings in the middle row of the rock is easier to 3D than the top row. The shape/surface of the rock is relatively flat here (no curvature on the shape itself). In this case, PSP can focus more on reconstructing the carvings.</a:t>
            </a:r>
          </a:p>
        </p:txBody>
      </p:sp>
      <p:sp>
        <p:nvSpPr>
          <p:cNvPr id="23" name="TextBox 22">
            <a:extLst>
              <a:ext uri="{FF2B5EF4-FFF2-40B4-BE49-F238E27FC236}">
                <a16:creationId xmlns:a16="http://schemas.microsoft.com/office/drawing/2014/main" id="{E18F70EE-667A-C764-2CA3-0C5D4A7F82A0}"/>
              </a:ext>
            </a:extLst>
          </p:cNvPr>
          <p:cNvSpPr txBox="1"/>
          <p:nvPr/>
        </p:nvSpPr>
        <p:spPr>
          <a:xfrm>
            <a:off x="746889" y="1575977"/>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
        <p:nvSpPr>
          <p:cNvPr id="24" name="TextBox 23">
            <a:extLst>
              <a:ext uri="{FF2B5EF4-FFF2-40B4-BE49-F238E27FC236}">
                <a16:creationId xmlns:a16="http://schemas.microsoft.com/office/drawing/2014/main" id="{27198AC2-3DB2-8D3B-782E-8B15BD964E32}"/>
              </a:ext>
            </a:extLst>
          </p:cNvPr>
          <p:cNvSpPr txBox="1"/>
          <p:nvPr/>
        </p:nvSpPr>
        <p:spPr>
          <a:xfrm>
            <a:off x="1047827" y="3555245"/>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
        <p:nvSpPr>
          <p:cNvPr id="25" name="TextBox 24">
            <a:extLst>
              <a:ext uri="{FF2B5EF4-FFF2-40B4-BE49-F238E27FC236}">
                <a16:creationId xmlns:a16="http://schemas.microsoft.com/office/drawing/2014/main" id="{B1D43B6D-E385-F901-9F98-42F805128CDB}"/>
              </a:ext>
            </a:extLst>
          </p:cNvPr>
          <p:cNvSpPr txBox="1"/>
          <p:nvPr/>
        </p:nvSpPr>
        <p:spPr>
          <a:xfrm>
            <a:off x="1441370" y="5569241"/>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Tree>
    <p:extLst>
      <p:ext uri="{BB962C8B-B14F-4D97-AF65-F5344CB8AC3E}">
        <p14:creationId xmlns:p14="http://schemas.microsoft.com/office/powerpoint/2010/main" val="31864788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74246B-0464-7838-2017-756BFB48EA3F}"/>
              </a:ext>
            </a:extLst>
          </p:cNvPr>
          <p:cNvSpPr>
            <a:spLocks noGrp="1"/>
          </p:cNvSpPr>
          <p:nvPr>
            <p:ph type="sldNum" sz="quarter" idx="12"/>
          </p:nvPr>
        </p:nvSpPr>
        <p:spPr/>
        <p:txBody>
          <a:bodyPr/>
          <a:lstStyle/>
          <a:p>
            <a:fld id="{6489849B-02F8-D64F-9A37-D149AF643E0A}" type="slidenum">
              <a:rPr lang="en-US" smtClean="0"/>
              <a:t>17</a:t>
            </a:fld>
            <a:endParaRPr lang="en-US"/>
          </a:p>
        </p:txBody>
      </p:sp>
      <p:pic>
        <p:nvPicPr>
          <p:cNvPr id="6" name="Picture 5">
            <a:extLst>
              <a:ext uri="{FF2B5EF4-FFF2-40B4-BE49-F238E27FC236}">
                <a16:creationId xmlns:a16="http://schemas.microsoft.com/office/drawing/2014/main" id="{869952D1-4B54-6050-4141-15D0420E7FB5}"/>
              </a:ext>
            </a:extLst>
          </p:cNvPr>
          <p:cNvPicPr>
            <a:picLocks noChangeAspect="1"/>
          </p:cNvPicPr>
          <p:nvPr/>
        </p:nvPicPr>
        <p:blipFill rotWithShape="1">
          <a:blip r:embed="rId2"/>
          <a:srcRect l="42496" t="27013" r="12806" b="19134"/>
          <a:stretch/>
        </p:blipFill>
        <p:spPr>
          <a:xfrm>
            <a:off x="166477" y="647801"/>
            <a:ext cx="2207818" cy="1662546"/>
          </a:xfrm>
          <a:prstGeom prst="rect">
            <a:avLst/>
          </a:prstGeom>
        </p:spPr>
      </p:pic>
      <p:pic>
        <p:nvPicPr>
          <p:cNvPr id="7" name="Picture 6">
            <a:extLst>
              <a:ext uri="{FF2B5EF4-FFF2-40B4-BE49-F238E27FC236}">
                <a16:creationId xmlns:a16="http://schemas.microsoft.com/office/drawing/2014/main" id="{9E33361E-1B49-4CD3-E9EB-12DBED9BF280}"/>
              </a:ext>
            </a:extLst>
          </p:cNvPr>
          <p:cNvPicPr>
            <a:picLocks noChangeAspect="1"/>
          </p:cNvPicPr>
          <p:nvPr/>
        </p:nvPicPr>
        <p:blipFill rotWithShape="1">
          <a:blip r:embed="rId3"/>
          <a:srcRect l="6509"/>
          <a:stretch/>
        </p:blipFill>
        <p:spPr>
          <a:xfrm>
            <a:off x="2468492" y="512224"/>
            <a:ext cx="2478245" cy="1980000"/>
          </a:xfrm>
          <a:prstGeom prst="rect">
            <a:avLst/>
          </a:prstGeom>
        </p:spPr>
      </p:pic>
      <p:pic>
        <p:nvPicPr>
          <p:cNvPr id="8" name="Picture 7">
            <a:extLst>
              <a:ext uri="{FF2B5EF4-FFF2-40B4-BE49-F238E27FC236}">
                <a16:creationId xmlns:a16="http://schemas.microsoft.com/office/drawing/2014/main" id="{C3CE8773-D333-67C0-E253-861A025D6BC4}"/>
              </a:ext>
            </a:extLst>
          </p:cNvPr>
          <p:cNvPicPr>
            <a:picLocks noChangeAspect="1"/>
          </p:cNvPicPr>
          <p:nvPr/>
        </p:nvPicPr>
        <p:blipFill rotWithShape="1">
          <a:blip r:embed="rId4"/>
          <a:srcRect l="6456"/>
          <a:stretch/>
        </p:blipFill>
        <p:spPr>
          <a:xfrm>
            <a:off x="4835163" y="537178"/>
            <a:ext cx="2478245" cy="1980000"/>
          </a:xfrm>
          <a:prstGeom prst="rect">
            <a:avLst/>
          </a:prstGeom>
        </p:spPr>
      </p:pic>
      <p:pic>
        <p:nvPicPr>
          <p:cNvPr id="9" name="Picture 8">
            <a:extLst>
              <a:ext uri="{FF2B5EF4-FFF2-40B4-BE49-F238E27FC236}">
                <a16:creationId xmlns:a16="http://schemas.microsoft.com/office/drawing/2014/main" id="{7DF44AE4-1F0A-32F7-8C38-C3360A0A9768}"/>
              </a:ext>
            </a:extLst>
          </p:cNvPr>
          <p:cNvPicPr>
            <a:picLocks noChangeAspect="1"/>
          </p:cNvPicPr>
          <p:nvPr/>
        </p:nvPicPr>
        <p:blipFill rotWithShape="1">
          <a:blip r:embed="rId5"/>
          <a:srcRect l="6182"/>
          <a:stretch/>
        </p:blipFill>
        <p:spPr>
          <a:xfrm>
            <a:off x="7278683" y="537178"/>
            <a:ext cx="2478245" cy="1980000"/>
          </a:xfrm>
          <a:prstGeom prst="rect">
            <a:avLst/>
          </a:prstGeom>
        </p:spPr>
      </p:pic>
      <p:pic>
        <p:nvPicPr>
          <p:cNvPr id="10" name="Picture 9">
            <a:extLst>
              <a:ext uri="{FF2B5EF4-FFF2-40B4-BE49-F238E27FC236}">
                <a16:creationId xmlns:a16="http://schemas.microsoft.com/office/drawing/2014/main" id="{1BEA129D-76AF-A302-9C31-BE8279D4C81C}"/>
              </a:ext>
            </a:extLst>
          </p:cNvPr>
          <p:cNvPicPr>
            <a:picLocks noChangeAspect="1"/>
          </p:cNvPicPr>
          <p:nvPr/>
        </p:nvPicPr>
        <p:blipFill rotWithShape="1">
          <a:blip r:embed="rId6"/>
          <a:srcRect l="6237"/>
          <a:stretch/>
        </p:blipFill>
        <p:spPr>
          <a:xfrm>
            <a:off x="9687478" y="537178"/>
            <a:ext cx="2478245" cy="1980000"/>
          </a:xfrm>
          <a:prstGeom prst="rect">
            <a:avLst/>
          </a:prstGeom>
        </p:spPr>
      </p:pic>
      <p:pic>
        <p:nvPicPr>
          <p:cNvPr id="11" name="Picture 10">
            <a:extLst>
              <a:ext uri="{FF2B5EF4-FFF2-40B4-BE49-F238E27FC236}">
                <a16:creationId xmlns:a16="http://schemas.microsoft.com/office/drawing/2014/main" id="{9562A4AF-F65A-16A1-BB83-0C59E67FCF9C}"/>
              </a:ext>
            </a:extLst>
          </p:cNvPr>
          <p:cNvPicPr>
            <a:picLocks noChangeAspect="1"/>
          </p:cNvPicPr>
          <p:nvPr/>
        </p:nvPicPr>
        <p:blipFill rotWithShape="1">
          <a:blip r:embed="rId7"/>
          <a:srcRect l="38509" t="26835" r="16636" b="19156"/>
          <a:stretch/>
        </p:blipFill>
        <p:spPr>
          <a:xfrm>
            <a:off x="166477" y="2639348"/>
            <a:ext cx="2207818" cy="1661504"/>
          </a:xfrm>
          <a:prstGeom prst="rect">
            <a:avLst/>
          </a:prstGeom>
        </p:spPr>
      </p:pic>
      <p:pic>
        <p:nvPicPr>
          <p:cNvPr id="12" name="Picture 11">
            <a:extLst>
              <a:ext uri="{FF2B5EF4-FFF2-40B4-BE49-F238E27FC236}">
                <a16:creationId xmlns:a16="http://schemas.microsoft.com/office/drawing/2014/main" id="{78E3B942-5E2C-8535-9C41-5FB88974F0F1}"/>
              </a:ext>
            </a:extLst>
          </p:cNvPr>
          <p:cNvPicPr>
            <a:picLocks noChangeAspect="1"/>
          </p:cNvPicPr>
          <p:nvPr/>
        </p:nvPicPr>
        <p:blipFill rotWithShape="1">
          <a:blip r:embed="rId8"/>
          <a:srcRect l="6066"/>
          <a:stretch/>
        </p:blipFill>
        <p:spPr>
          <a:xfrm>
            <a:off x="2461093" y="2517178"/>
            <a:ext cx="2503185" cy="1980000"/>
          </a:xfrm>
          <a:prstGeom prst="rect">
            <a:avLst/>
          </a:prstGeom>
        </p:spPr>
      </p:pic>
      <p:pic>
        <p:nvPicPr>
          <p:cNvPr id="13" name="Picture 12">
            <a:extLst>
              <a:ext uri="{FF2B5EF4-FFF2-40B4-BE49-F238E27FC236}">
                <a16:creationId xmlns:a16="http://schemas.microsoft.com/office/drawing/2014/main" id="{2DBD49FF-ED16-CE08-F768-68B6223E5B09}"/>
              </a:ext>
            </a:extLst>
          </p:cNvPr>
          <p:cNvPicPr>
            <a:picLocks noChangeAspect="1"/>
          </p:cNvPicPr>
          <p:nvPr/>
        </p:nvPicPr>
        <p:blipFill rotWithShape="1">
          <a:blip r:embed="rId9"/>
          <a:srcRect l="5403"/>
          <a:stretch/>
        </p:blipFill>
        <p:spPr>
          <a:xfrm>
            <a:off x="4817774" y="2553522"/>
            <a:ext cx="2503186" cy="1980000"/>
          </a:xfrm>
          <a:prstGeom prst="rect">
            <a:avLst/>
          </a:prstGeom>
        </p:spPr>
      </p:pic>
      <p:pic>
        <p:nvPicPr>
          <p:cNvPr id="14" name="Picture 13">
            <a:extLst>
              <a:ext uri="{FF2B5EF4-FFF2-40B4-BE49-F238E27FC236}">
                <a16:creationId xmlns:a16="http://schemas.microsoft.com/office/drawing/2014/main" id="{2EE5B0ED-0623-A8CD-8AAE-6C1A7EA0084A}"/>
              </a:ext>
            </a:extLst>
          </p:cNvPr>
          <p:cNvPicPr>
            <a:picLocks noChangeAspect="1"/>
          </p:cNvPicPr>
          <p:nvPr/>
        </p:nvPicPr>
        <p:blipFill rotWithShape="1">
          <a:blip r:embed="rId10"/>
          <a:srcRect l="5789"/>
          <a:stretch/>
        </p:blipFill>
        <p:spPr>
          <a:xfrm>
            <a:off x="7266212" y="2564911"/>
            <a:ext cx="2503186" cy="1980000"/>
          </a:xfrm>
          <a:prstGeom prst="rect">
            <a:avLst/>
          </a:prstGeom>
        </p:spPr>
      </p:pic>
      <p:pic>
        <p:nvPicPr>
          <p:cNvPr id="15" name="Picture 14">
            <a:extLst>
              <a:ext uri="{FF2B5EF4-FFF2-40B4-BE49-F238E27FC236}">
                <a16:creationId xmlns:a16="http://schemas.microsoft.com/office/drawing/2014/main" id="{5F1D9ABD-FC0C-1F0B-7F44-B2A5B6EDED1E}"/>
              </a:ext>
            </a:extLst>
          </p:cNvPr>
          <p:cNvPicPr>
            <a:picLocks noChangeAspect="1"/>
          </p:cNvPicPr>
          <p:nvPr/>
        </p:nvPicPr>
        <p:blipFill rotWithShape="1">
          <a:blip r:embed="rId11"/>
          <a:srcRect l="5795"/>
          <a:stretch/>
        </p:blipFill>
        <p:spPr>
          <a:xfrm>
            <a:off x="9687478" y="2564911"/>
            <a:ext cx="2504522" cy="1980000"/>
          </a:xfrm>
          <a:prstGeom prst="rect">
            <a:avLst/>
          </a:prstGeom>
        </p:spPr>
      </p:pic>
      <p:pic>
        <p:nvPicPr>
          <p:cNvPr id="16" name="Picture 15">
            <a:extLst>
              <a:ext uri="{FF2B5EF4-FFF2-40B4-BE49-F238E27FC236}">
                <a16:creationId xmlns:a16="http://schemas.microsoft.com/office/drawing/2014/main" id="{5B4A1B0E-F9C8-838A-2F23-BF37600A67B0}"/>
              </a:ext>
            </a:extLst>
          </p:cNvPr>
          <p:cNvPicPr>
            <a:picLocks noChangeAspect="1"/>
          </p:cNvPicPr>
          <p:nvPr/>
        </p:nvPicPr>
        <p:blipFill rotWithShape="1">
          <a:blip r:embed="rId12"/>
          <a:srcRect l="43600" t="27004" r="11674" b="19156"/>
          <a:stretch/>
        </p:blipFill>
        <p:spPr>
          <a:xfrm>
            <a:off x="166477" y="4635562"/>
            <a:ext cx="2208394" cy="1661504"/>
          </a:xfrm>
          <a:prstGeom prst="rect">
            <a:avLst/>
          </a:prstGeom>
        </p:spPr>
      </p:pic>
      <p:pic>
        <p:nvPicPr>
          <p:cNvPr id="17" name="Picture 16">
            <a:extLst>
              <a:ext uri="{FF2B5EF4-FFF2-40B4-BE49-F238E27FC236}">
                <a16:creationId xmlns:a16="http://schemas.microsoft.com/office/drawing/2014/main" id="{505795F1-CD9F-9FDA-AD39-EFB945B80B3E}"/>
              </a:ext>
            </a:extLst>
          </p:cNvPr>
          <p:cNvPicPr>
            <a:picLocks noChangeAspect="1"/>
          </p:cNvPicPr>
          <p:nvPr/>
        </p:nvPicPr>
        <p:blipFill rotWithShape="1">
          <a:blip r:embed="rId13"/>
          <a:srcRect l="4114"/>
          <a:stretch/>
        </p:blipFill>
        <p:spPr>
          <a:xfrm>
            <a:off x="2432159" y="4544911"/>
            <a:ext cx="2550909" cy="1980000"/>
          </a:xfrm>
          <a:prstGeom prst="rect">
            <a:avLst/>
          </a:prstGeom>
        </p:spPr>
      </p:pic>
      <p:pic>
        <p:nvPicPr>
          <p:cNvPr id="18" name="Picture 17">
            <a:extLst>
              <a:ext uri="{FF2B5EF4-FFF2-40B4-BE49-F238E27FC236}">
                <a16:creationId xmlns:a16="http://schemas.microsoft.com/office/drawing/2014/main" id="{3B01230E-567F-9A0B-8BE4-D638BEF3EC86}"/>
              </a:ext>
            </a:extLst>
          </p:cNvPr>
          <p:cNvPicPr>
            <a:picLocks noChangeAspect="1"/>
          </p:cNvPicPr>
          <p:nvPr/>
        </p:nvPicPr>
        <p:blipFill rotWithShape="1">
          <a:blip r:embed="rId14"/>
          <a:srcRect l="4615"/>
          <a:stretch/>
        </p:blipFill>
        <p:spPr>
          <a:xfrm>
            <a:off x="4779194" y="4532580"/>
            <a:ext cx="2525598" cy="1980000"/>
          </a:xfrm>
          <a:prstGeom prst="rect">
            <a:avLst/>
          </a:prstGeom>
        </p:spPr>
      </p:pic>
      <p:pic>
        <p:nvPicPr>
          <p:cNvPr id="19" name="Picture 18">
            <a:extLst>
              <a:ext uri="{FF2B5EF4-FFF2-40B4-BE49-F238E27FC236}">
                <a16:creationId xmlns:a16="http://schemas.microsoft.com/office/drawing/2014/main" id="{EBDAAD59-BAFC-06DC-6013-D9D0AD8A07AD}"/>
              </a:ext>
            </a:extLst>
          </p:cNvPr>
          <p:cNvPicPr>
            <a:picLocks noChangeAspect="1"/>
          </p:cNvPicPr>
          <p:nvPr/>
        </p:nvPicPr>
        <p:blipFill rotWithShape="1">
          <a:blip r:embed="rId15"/>
          <a:srcRect l="5045"/>
          <a:stretch/>
        </p:blipFill>
        <p:spPr>
          <a:xfrm>
            <a:off x="7241231" y="4556300"/>
            <a:ext cx="2515697" cy="1980000"/>
          </a:xfrm>
          <a:prstGeom prst="rect">
            <a:avLst/>
          </a:prstGeom>
        </p:spPr>
      </p:pic>
      <p:pic>
        <p:nvPicPr>
          <p:cNvPr id="20" name="Picture 19">
            <a:extLst>
              <a:ext uri="{FF2B5EF4-FFF2-40B4-BE49-F238E27FC236}">
                <a16:creationId xmlns:a16="http://schemas.microsoft.com/office/drawing/2014/main" id="{EB7F107E-41D6-A6B0-5E26-9B44E6091617}"/>
              </a:ext>
            </a:extLst>
          </p:cNvPr>
          <p:cNvPicPr>
            <a:picLocks noChangeAspect="1"/>
          </p:cNvPicPr>
          <p:nvPr/>
        </p:nvPicPr>
        <p:blipFill rotWithShape="1">
          <a:blip r:embed="rId16"/>
          <a:srcRect l="5630"/>
          <a:stretch/>
        </p:blipFill>
        <p:spPr>
          <a:xfrm>
            <a:off x="9682868" y="4556300"/>
            <a:ext cx="2504522" cy="1980000"/>
          </a:xfrm>
          <a:prstGeom prst="rect">
            <a:avLst/>
          </a:prstGeom>
        </p:spPr>
      </p:pic>
      <p:sp>
        <p:nvSpPr>
          <p:cNvPr id="21" name="Rectangle 20">
            <a:extLst>
              <a:ext uri="{FF2B5EF4-FFF2-40B4-BE49-F238E27FC236}">
                <a16:creationId xmlns:a16="http://schemas.microsoft.com/office/drawing/2014/main" id="{2DFB5EAC-2D4B-CFEE-5EDF-42F39ABEB764}"/>
              </a:ext>
            </a:extLst>
          </p:cNvPr>
          <p:cNvSpPr/>
          <p:nvPr/>
        </p:nvSpPr>
        <p:spPr>
          <a:xfrm>
            <a:off x="0" y="-1"/>
            <a:ext cx="12192000" cy="423683"/>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Here are other different ROIs </a:t>
            </a:r>
            <a:r>
              <a:rPr lang="en-US" dirty="0">
                <a:latin typeface="Arial" panose="020B0604020202020204" pitchFamily="34" charset="0"/>
                <a:cs typeface="Arial" panose="020B0604020202020204" pitchFamily="34" charset="0"/>
              </a:rPr>
              <a:t>(bottom row of the stone)</a:t>
            </a:r>
            <a:endParaRPr lang="en-US" sz="24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93264030-BDE6-1BB9-6B7B-D0E6E069DD37}"/>
              </a:ext>
            </a:extLst>
          </p:cNvPr>
          <p:cNvSpPr txBox="1"/>
          <p:nvPr/>
        </p:nvSpPr>
        <p:spPr>
          <a:xfrm>
            <a:off x="82265" y="6388455"/>
            <a:ext cx="11457694" cy="307777"/>
          </a:xfrm>
          <a:prstGeom prst="rect">
            <a:avLst/>
          </a:prstGeom>
          <a:noFill/>
        </p:spPr>
        <p:txBody>
          <a:bodyPr wrap="square" rtlCol="0">
            <a:spAutoFit/>
          </a:bodyPr>
          <a:lstStyle/>
          <a:p>
            <a:r>
              <a:rPr lang="en-US" sz="1400" dirty="0"/>
              <a:t>Same observation as in the middle row – smoother reconstructed object is apparent if we apply FFT, better reconstruction of the carvings. </a:t>
            </a:r>
          </a:p>
        </p:txBody>
      </p:sp>
      <p:sp>
        <p:nvSpPr>
          <p:cNvPr id="25" name="TextBox 24">
            <a:extLst>
              <a:ext uri="{FF2B5EF4-FFF2-40B4-BE49-F238E27FC236}">
                <a16:creationId xmlns:a16="http://schemas.microsoft.com/office/drawing/2014/main" id="{2A459B1C-8FDC-6A52-80A8-FB6FBFE4448D}"/>
              </a:ext>
            </a:extLst>
          </p:cNvPr>
          <p:cNvSpPr txBox="1"/>
          <p:nvPr/>
        </p:nvSpPr>
        <p:spPr>
          <a:xfrm>
            <a:off x="544511" y="1301869"/>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
        <p:nvSpPr>
          <p:cNvPr id="26" name="TextBox 25">
            <a:extLst>
              <a:ext uri="{FF2B5EF4-FFF2-40B4-BE49-F238E27FC236}">
                <a16:creationId xmlns:a16="http://schemas.microsoft.com/office/drawing/2014/main" id="{075F6F21-E084-D4DB-1070-F347950DE002}"/>
              </a:ext>
            </a:extLst>
          </p:cNvPr>
          <p:cNvSpPr txBox="1"/>
          <p:nvPr/>
        </p:nvSpPr>
        <p:spPr>
          <a:xfrm>
            <a:off x="1235661" y="3399334"/>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
        <p:nvSpPr>
          <p:cNvPr id="22" name="TextBox 21">
            <a:extLst>
              <a:ext uri="{FF2B5EF4-FFF2-40B4-BE49-F238E27FC236}">
                <a16:creationId xmlns:a16="http://schemas.microsoft.com/office/drawing/2014/main" id="{652F8823-B012-9920-C9F2-6AD94922D079}"/>
              </a:ext>
            </a:extLst>
          </p:cNvPr>
          <p:cNvSpPr txBox="1"/>
          <p:nvPr/>
        </p:nvSpPr>
        <p:spPr>
          <a:xfrm>
            <a:off x="1463345" y="5377509"/>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Tree>
    <p:extLst>
      <p:ext uri="{BB962C8B-B14F-4D97-AF65-F5344CB8AC3E}">
        <p14:creationId xmlns:p14="http://schemas.microsoft.com/office/powerpoint/2010/main" val="4259087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E78E63-8285-CD9B-13CE-96AA039FDE60}"/>
              </a:ext>
            </a:extLst>
          </p:cNvPr>
          <p:cNvSpPr>
            <a:spLocks noGrp="1"/>
          </p:cNvSpPr>
          <p:nvPr>
            <p:ph type="sldNum" sz="quarter" idx="12"/>
          </p:nvPr>
        </p:nvSpPr>
        <p:spPr/>
        <p:txBody>
          <a:bodyPr/>
          <a:lstStyle/>
          <a:p>
            <a:fld id="{6489849B-02F8-D64F-9A37-D149AF643E0A}" type="slidenum">
              <a:rPr lang="en-US" smtClean="0"/>
              <a:t>18</a:t>
            </a:fld>
            <a:endParaRPr lang="en-US"/>
          </a:p>
        </p:txBody>
      </p:sp>
      <p:sp>
        <p:nvSpPr>
          <p:cNvPr id="14" name="Rectangle 13">
            <a:extLst>
              <a:ext uri="{FF2B5EF4-FFF2-40B4-BE49-F238E27FC236}">
                <a16:creationId xmlns:a16="http://schemas.microsoft.com/office/drawing/2014/main" id="{FDCFA1B4-7F04-625D-97C2-FF44CCE56B2A}"/>
              </a:ext>
            </a:extLst>
          </p:cNvPr>
          <p:cNvSpPr/>
          <p:nvPr/>
        </p:nvSpPr>
        <p:spPr>
          <a:xfrm>
            <a:off x="277792" y="310616"/>
            <a:ext cx="11632557" cy="1025394"/>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7463944D-490C-7BDD-A8A9-77C94D1A4B1E}"/>
              </a:ext>
            </a:extLst>
          </p:cNvPr>
          <p:cNvSpPr txBox="1"/>
          <p:nvPr/>
        </p:nvSpPr>
        <p:spPr>
          <a:xfrm>
            <a:off x="464688" y="354339"/>
            <a:ext cx="11283615" cy="954107"/>
          </a:xfrm>
          <a:prstGeom prst="rect">
            <a:avLst/>
          </a:prstGeom>
          <a:noFill/>
        </p:spPr>
        <p:txBody>
          <a:bodyPr wrap="square" rtlCol="0">
            <a:spAutoFit/>
          </a:bodyPr>
          <a:lstStyle/>
          <a:p>
            <a:r>
              <a:rPr lang="en-PH" sz="1400" dirty="0">
                <a:latin typeface="Verdana" panose="020B0604030504040204" pitchFamily="34" charset="0"/>
                <a:ea typeface="Verdana" panose="020B0604030504040204" pitchFamily="34" charset="0"/>
                <a:cs typeface="Verdana" panose="020B0604030504040204" pitchFamily="34" charset="0"/>
              </a:rPr>
              <a:t>Going back, we said before that it is better to focus on smaller regions instead of the whole rock. Below are the examples of 3D reconstructed objects with larger ROIs. The </a:t>
            </a:r>
            <a:r>
              <a:rPr lang="en-PH" sz="1400" dirty="0" err="1">
                <a:latin typeface="Verdana" panose="020B0604030504040204" pitchFamily="34" charset="0"/>
                <a:ea typeface="Verdana" panose="020B0604030504040204" pitchFamily="34" charset="0"/>
                <a:cs typeface="Verdana" panose="020B0604030504040204" pitchFamily="34" charset="0"/>
              </a:rPr>
              <a:t>Ticao</a:t>
            </a:r>
            <a:r>
              <a:rPr lang="en-PH" sz="1400" dirty="0">
                <a:latin typeface="Verdana" panose="020B0604030504040204" pitchFamily="34" charset="0"/>
                <a:ea typeface="Verdana" panose="020B0604030504040204" pitchFamily="34" charset="0"/>
                <a:cs typeface="Verdana" panose="020B0604030504040204" pitchFamily="34" charset="0"/>
              </a:rPr>
              <a:t> stone is a tricky object to 3D and so, it is not surprising that PSP fails to reconstruct even the shape of the rock. Also, we can see that while it has the potential to reconstruct the shape of the object (first row), it cannot reconstruct the carvings on the stone. </a:t>
            </a:r>
            <a:endParaRPr lang="en-US" sz="1400"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9B9D710D-CE04-395B-E419-461BEC902384}"/>
              </a:ext>
            </a:extLst>
          </p:cNvPr>
          <p:cNvPicPr>
            <a:picLocks noChangeAspect="1"/>
          </p:cNvPicPr>
          <p:nvPr/>
        </p:nvPicPr>
        <p:blipFill rotWithShape="1">
          <a:blip r:embed="rId2"/>
          <a:srcRect l="44234" t="27004" r="11358" b="19156"/>
          <a:stretch/>
        </p:blipFill>
        <p:spPr>
          <a:xfrm>
            <a:off x="1136028" y="1449183"/>
            <a:ext cx="2137994" cy="1620000"/>
          </a:xfrm>
          <a:prstGeom prst="rect">
            <a:avLst/>
          </a:prstGeom>
        </p:spPr>
      </p:pic>
      <p:pic>
        <p:nvPicPr>
          <p:cNvPr id="16" name="Picture 15">
            <a:extLst>
              <a:ext uri="{FF2B5EF4-FFF2-40B4-BE49-F238E27FC236}">
                <a16:creationId xmlns:a16="http://schemas.microsoft.com/office/drawing/2014/main" id="{389AA51D-31B0-6535-0CF9-4F555E2AF089}"/>
              </a:ext>
            </a:extLst>
          </p:cNvPr>
          <p:cNvPicPr>
            <a:picLocks noChangeAspect="1"/>
          </p:cNvPicPr>
          <p:nvPr/>
        </p:nvPicPr>
        <p:blipFill>
          <a:blip r:embed="rId3"/>
          <a:stretch>
            <a:fillRect/>
          </a:stretch>
        </p:blipFill>
        <p:spPr>
          <a:xfrm>
            <a:off x="3568133" y="1394800"/>
            <a:ext cx="2407167" cy="1800000"/>
          </a:xfrm>
          <a:prstGeom prst="rect">
            <a:avLst/>
          </a:prstGeom>
        </p:spPr>
      </p:pic>
      <p:pic>
        <p:nvPicPr>
          <p:cNvPr id="17" name="Picture 16">
            <a:extLst>
              <a:ext uri="{FF2B5EF4-FFF2-40B4-BE49-F238E27FC236}">
                <a16:creationId xmlns:a16="http://schemas.microsoft.com/office/drawing/2014/main" id="{4A8F45EC-21CA-74AC-8926-8999FE686B3D}"/>
              </a:ext>
            </a:extLst>
          </p:cNvPr>
          <p:cNvPicPr>
            <a:picLocks noChangeAspect="1"/>
          </p:cNvPicPr>
          <p:nvPr/>
        </p:nvPicPr>
        <p:blipFill>
          <a:blip r:embed="rId4"/>
          <a:stretch>
            <a:fillRect/>
          </a:stretch>
        </p:blipFill>
        <p:spPr>
          <a:xfrm>
            <a:off x="6246107" y="1393011"/>
            <a:ext cx="2407167" cy="1800000"/>
          </a:xfrm>
          <a:prstGeom prst="rect">
            <a:avLst/>
          </a:prstGeom>
        </p:spPr>
      </p:pic>
      <p:pic>
        <p:nvPicPr>
          <p:cNvPr id="18" name="Picture 17">
            <a:extLst>
              <a:ext uri="{FF2B5EF4-FFF2-40B4-BE49-F238E27FC236}">
                <a16:creationId xmlns:a16="http://schemas.microsoft.com/office/drawing/2014/main" id="{1B5932BB-BE57-F6F4-77A7-B11BEAE53D3A}"/>
              </a:ext>
            </a:extLst>
          </p:cNvPr>
          <p:cNvPicPr>
            <a:picLocks noChangeAspect="1"/>
          </p:cNvPicPr>
          <p:nvPr/>
        </p:nvPicPr>
        <p:blipFill>
          <a:blip r:embed="rId5"/>
          <a:stretch>
            <a:fillRect/>
          </a:stretch>
        </p:blipFill>
        <p:spPr>
          <a:xfrm>
            <a:off x="8869810" y="1393011"/>
            <a:ext cx="2407166" cy="1800000"/>
          </a:xfrm>
          <a:prstGeom prst="rect">
            <a:avLst/>
          </a:prstGeom>
        </p:spPr>
      </p:pic>
      <p:pic>
        <p:nvPicPr>
          <p:cNvPr id="20" name="Picture 19" descr="A screenshot of a computer&#10;&#10;Description automatically generated with medium confidence">
            <a:extLst>
              <a:ext uri="{FF2B5EF4-FFF2-40B4-BE49-F238E27FC236}">
                <a16:creationId xmlns:a16="http://schemas.microsoft.com/office/drawing/2014/main" id="{D7B650E4-25E5-5385-7BD1-597AE5C5CCC0}"/>
              </a:ext>
            </a:extLst>
          </p:cNvPr>
          <p:cNvPicPr>
            <a:picLocks noChangeAspect="1"/>
          </p:cNvPicPr>
          <p:nvPr/>
        </p:nvPicPr>
        <p:blipFill rotWithShape="1">
          <a:blip r:embed="rId6"/>
          <a:srcRect l="46765" t="27341" r="8826" b="19662"/>
          <a:stretch/>
        </p:blipFill>
        <p:spPr>
          <a:xfrm>
            <a:off x="1118545" y="3253591"/>
            <a:ext cx="2172038" cy="1620000"/>
          </a:xfrm>
          <a:prstGeom prst="rect">
            <a:avLst/>
          </a:prstGeom>
        </p:spPr>
      </p:pic>
      <p:pic>
        <p:nvPicPr>
          <p:cNvPr id="21" name="Picture 20">
            <a:extLst>
              <a:ext uri="{FF2B5EF4-FFF2-40B4-BE49-F238E27FC236}">
                <a16:creationId xmlns:a16="http://schemas.microsoft.com/office/drawing/2014/main" id="{FDEA76D8-51F0-8332-02DE-A52E11BA5989}"/>
              </a:ext>
            </a:extLst>
          </p:cNvPr>
          <p:cNvPicPr>
            <a:picLocks noChangeAspect="1"/>
          </p:cNvPicPr>
          <p:nvPr/>
        </p:nvPicPr>
        <p:blipFill>
          <a:blip r:embed="rId7"/>
          <a:stretch>
            <a:fillRect/>
          </a:stretch>
        </p:blipFill>
        <p:spPr>
          <a:xfrm>
            <a:off x="3560269" y="3260006"/>
            <a:ext cx="2408979" cy="1800000"/>
          </a:xfrm>
          <a:prstGeom prst="rect">
            <a:avLst/>
          </a:prstGeom>
        </p:spPr>
      </p:pic>
      <p:pic>
        <p:nvPicPr>
          <p:cNvPr id="22" name="Picture 21">
            <a:extLst>
              <a:ext uri="{FF2B5EF4-FFF2-40B4-BE49-F238E27FC236}">
                <a16:creationId xmlns:a16="http://schemas.microsoft.com/office/drawing/2014/main" id="{D14E92C0-177F-F815-E639-FE9F3AF801FC}"/>
              </a:ext>
            </a:extLst>
          </p:cNvPr>
          <p:cNvPicPr>
            <a:picLocks noChangeAspect="1"/>
          </p:cNvPicPr>
          <p:nvPr/>
        </p:nvPicPr>
        <p:blipFill>
          <a:blip r:embed="rId8"/>
          <a:stretch>
            <a:fillRect/>
          </a:stretch>
        </p:blipFill>
        <p:spPr>
          <a:xfrm>
            <a:off x="6246107" y="3253724"/>
            <a:ext cx="2412535" cy="1800000"/>
          </a:xfrm>
          <a:prstGeom prst="rect">
            <a:avLst/>
          </a:prstGeom>
        </p:spPr>
      </p:pic>
      <p:pic>
        <p:nvPicPr>
          <p:cNvPr id="23" name="Picture 22">
            <a:extLst>
              <a:ext uri="{FF2B5EF4-FFF2-40B4-BE49-F238E27FC236}">
                <a16:creationId xmlns:a16="http://schemas.microsoft.com/office/drawing/2014/main" id="{17120E80-8902-C820-5BA2-62A7DD22AFC6}"/>
              </a:ext>
            </a:extLst>
          </p:cNvPr>
          <p:cNvPicPr>
            <a:picLocks noChangeAspect="1"/>
          </p:cNvPicPr>
          <p:nvPr/>
        </p:nvPicPr>
        <p:blipFill>
          <a:blip r:embed="rId9"/>
          <a:stretch>
            <a:fillRect/>
          </a:stretch>
        </p:blipFill>
        <p:spPr>
          <a:xfrm>
            <a:off x="8861647" y="3256409"/>
            <a:ext cx="2423493" cy="1800000"/>
          </a:xfrm>
          <a:prstGeom prst="rect">
            <a:avLst/>
          </a:prstGeom>
        </p:spPr>
      </p:pic>
      <p:pic>
        <p:nvPicPr>
          <p:cNvPr id="24" name="Picture 23">
            <a:extLst>
              <a:ext uri="{FF2B5EF4-FFF2-40B4-BE49-F238E27FC236}">
                <a16:creationId xmlns:a16="http://schemas.microsoft.com/office/drawing/2014/main" id="{345E088E-F747-A6B0-BA5D-516ABB618A19}"/>
              </a:ext>
            </a:extLst>
          </p:cNvPr>
          <p:cNvPicPr>
            <a:picLocks noChangeAspect="1"/>
          </p:cNvPicPr>
          <p:nvPr/>
        </p:nvPicPr>
        <p:blipFill rotWithShape="1">
          <a:blip r:embed="rId10"/>
          <a:srcRect l="51148" t="26837" r="5767" b="21130"/>
          <a:stretch/>
        </p:blipFill>
        <p:spPr>
          <a:xfrm>
            <a:off x="1131457" y="5058000"/>
            <a:ext cx="2146214" cy="1620000"/>
          </a:xfrm>
          <a:prstGeom prst="rect">
            <a:avLst/>
          </a:prstGeom>
        </p:spPr>
      </p:pic>
      <p:pic>
        <p:nvPicPr>
          <p:cNvPr id="25" name="Picture 24">
            <a:extLst>
              <a:ext uri="{FF2B5EF4-FFF2-40B4-BE49-F238E27FC236}">
                <a16:creationId xmlns:a16="http://schemas.microsoft.com/office/drawing/2014/main" id="{A9C08930-6555-9CF5-700C-D42E0495BB1F}"/>
              </a:ext>
            </a:extLst>
          </p:cNvPr>
          <p:cNvPicPr>
            <a:picLocks noChangeAspect="1"/>
          </p:cNvPicPr>
          <p:nvPr/>
        </p:nvPicPr>
        <p:blipFill>
          <a:blip r:embed="rId11"/>
          <a:stretch>
            <a:fillRect/>
          </a:stretch>
        </p:blipFill>
        <p:spPr>
          <a:xfrm>
            <a:off x="3527668" y="5057999"/>
            <a:ext cx="2433029" cy="1800001"/>
          </a:xfrm>
          <a:prstGeom prst="rect">
            <a:avLst/>
          </a:prstGeom>
        </p:spPr>
      </p:pic>
      <p:pic>
        <p:nvPicPr>
          <p:cNvPr id="26" name="Picture 25">
            <a:extLst>
              <a:ext uri="{FF2B5EF4-FFF2-40B4-BE49-F238E27FC236}">
                <a16:creationId xmlns:a16="http://schemas.microsoft.com/office/drawing/2014/main" id="{36ABD214-7E84-74CF-2A20-42A8ACD61244}"/>
              </a:ext>
            </a:extLst>
          </p:cNvPr>
          <p:cNvPicPr>
            <a:picLocks noChangeAspect="1"/>
          </p:cNvPicPr>
          <p:nvPr/>
        </p:nvPicPr>
        <p:blipFill>
          <a:blip r:embed="rId12"/>
          <a:stretch>
            <a:fillRect/>
          </a:stretch>
        </p:blipFill>
        <p:spPr>
          <a:xfrm>
            <a:off x="6267689" y="5075023"/>
            <a:ext cx="2412536" cy="1800000"/>
          </a:xfrm>
          <a:prstGeom prst="rect">
            <a:avLst/>
          </a:prstGeom>
        </p:spPr>
      </p:pic>
      <p:pic>
        <p:nvPicPr>
          <p:cNvPr id="27" name="Picture 26">
            <a:extLst>
              <a:ext uri="{FF2B5EF4-FFF2-40B4-BE49-F238E27FC236}">
                <a16:creationId xmlns:a16="http://schemas.microsoft.com/office/drawing/2014/main" id="{0B1040CA-BC36-4ED2-3862-DDB723E29FA2}"/>
              </a:ext>
            </a:extLst>
          </p:cNvPr>
          <p:cNvPicPr>
            <a:picLocks noChangeAspect="1"/>
          </p:cNvPicPr>
          <p:nvPr/>
        </p:nvPicPr>
        <p:blipFill>
          <a:blip r:embed="rId13"/>
          <a:stretch>
            <a:fillRect/>
          </a:stretch>
        </p:blipFill>
        <p:spPr>
          <a:xfrm>
            <a:off x="8878751" y="5058000"/>
            <a:ext cx="2389286" cy="1800000"/>
          </a:xfrm>
          <a:prstGeom prst="rect">
            <a:avLst/>
          </a:prstGeom>
        </p:spPr>
      </p:pic>
      <p:sp>
        <p:nvSpPr>
          <p:cNvPr id="28" name="TextBox 27">
            <a:extLst>
              <a:ext uri="{FF2B5EF4-FFF2-40B4-BE49-F238E27FC236}">
                <a16:creationId xmlns:a16="http://schemas.microsoft.com/office/drawing/2014/main" id="{3AE1941C-E4C7-3D96-620C-1B25B167677A}"/>
              </a:ext>
            </a:extLst>
          </p:cNvPr>
          <p:cNvSpPr txBox="1"/>
          <p:nvPr/>
        </p:nvSpPr>
        <p:spPr>
          <a:xfrm>
            <a:off x="1864783" y="2665131"/>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
        <p:nvSpPr>
          <p:cNvPr id="29" name="TextBox 28">
            <a:extLst>
              <a:ext uri="{FF2B5EF4-FFF2-40B4-BE49-F238E27FC236}">
                <a16:creationId xmlns:a16="http://schemas.microsoft.com/office/drawing/2014/main" id="{7427B68E-C853-DB10-A4F1-63BB72BDACBE}"/>
              </a:ext>
            </a:extLst>
          </p:cNvPr>
          <p:cNvSpPr txBox="1"/>
          <p:nvPr/>
        </p:nvSpPr>
        <p:spPr>
          <a:xfrm>
            <a:off x="2089553" y="4365474"/>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
        <p:nvSpPr>
          <p:cNvPr id="30" name="TextBox 29">
            <a:extLst>
              <a:ext uri="{FF2B5EF4-FFF2-40B4-BE49-F238E27FC236}">
                <a16:creationId xmlns:a16="http://schemas.microsoft.com/office/drawing/2014/main" id="{9611F52C-0FE0-5BE1-1E7E-C55BC995CE69}"/>
              </a:ext>
            </a:extLst>
          </p:cNvPr>
          <p:cNvSpPr txBox="1"/>
          <p:nvPr/>
        </p:nvSpPr>
        <p:spPr>
          <a:xfrm>
            <a:off x="2128092" y="6208830"/>
            <a:ext cx="526619" cy="338554"/>
          </a:xfrm>
          <a:prstGeom prst="rect">
            <a:avLst/>
          </a:prstGeom>
          <a:noFill/>
        </p:spPr>
        <p:txBody>
          <a:bodyPr wrap="square" rtlCol="0">
            <a:spAutoFit/>
          </a:bodyPr>
          <a:lstStyle/>
          <a:p>
            <a:r>
              <a:rPr lang="en-US" sz="1600" dirty="0">
                <a:ln w="0"/>
                <a:solidFill>
                  <a:srgbClr val="FF0000"/>
                </a:solidFill>
                <a:effectLst>
                  <a:outerShdw blurRad="38100" dist="25400" dir="5400000" algn="ctr" rotWithShape="0">
                    <a:srgbClr val="6E747A">
                      <a:alpha val="43000"/>
                    </a:srgbClr>
                  </a:outerShdw>
                </a:effectLst>
              </a:rPr>
              <a:t>ROI</a:t>
            </a:r>
          </a:p>
        </p:txBody>
      </p:sp>
    </p:spTree>
    <p:extLst>
      <p:ext uri="{BB962C8B-B14F-4D97-AF65-F5344CB8AC3E}">
        <p14:creationId xmlns:p14="http://schemas.microsoft.com/office/powerpoint/2010/main" val="14086048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715FC-E495-702B-0E5F-050CF3DFDDAE}"/>
              </a:ext>
            </a:extLst>
          </p:cNvPr>
          <p:cNvSpPr>
            <a:spLocks noGrp="1"/>
          </p:cNvSpPr>
          <p:nvPr>
            <p:ph type="sldNum" sz="quarter" idx="12"/>
          </p:nvPr>
        </p:nvSpPr>
        <p:spPr/>
        <p:txBody>
          <a:bodyPr/>
          <a:lstStyle/>
          <a:p>
            <a:fld id="{6489849B-02F8-D64F-9A37-D149AF643E0A}" type="slidenum">
              <a:rPr lang="en-US" smtClean="0"/>
              <a:t>19</a:t>
            </a:fld>
            <a:endParaRPr lang="en-US"/>
          </a:p>
        </p:txBody>
      </p:sp>
      <p:sp>
        <p:nvSpPr>
          <p:cNvPr id="5" name="Rectangle 4">
            <a:extLst>
              <a:ext uri="{FF2B5EF4-FFF2-40B4-BE49-F238E27FC236}">
                <a16:creationId xmlns:a16="http://schemas.microsoft.com/office/drawing/2014/main" id="{5C4D551A-D62C-89AA-3229-13ABD3FDA33D}"/>
              </a:ext>
            </a:extLst>
          </p:cNvPr>
          <p:cNvSpPr/>
          <p:nvPr/>
        </p:nvSpPr>
        <p:spPr>
          <a:xfrm>
            <a:off x="0" y="-1"/>
            <a:ext cx="12192000" cy="423683"/>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Using quality-guided phase unwrapping technique</a:t>
            </a:r>
            <a:endParaRPr lang="en-US" sz="24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B1995D4-5000-2566-C3EB-136AEFD7D724}"/>
              </a:ext>
            </a:extLst>
          </p:cNvPr>
          <p:cNvSpPr/>
          <p:nvPr/>
        </p:nvSpPr>
        <p:spPr>
          <a:xfrm>
            <a:off x="267296" y="607497"/>
            <a:ext cx="11632557" cy="5995183"/>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6BC96829-D748-806B-008C-97389165B26C}"/>
              </a:ext>
            </a:extLst>
          </p:cNvPr>
          <p:cNvSpPr txBox="1"/>
          <p:nvPr/>
        </p:nvSpPr>
        <p:spPr>
          <a:xfrm>
            <a:off x="327772" y="651223"/>
            <a:ext cx="11514257" cy="5847755"/>
          </a:xfrm>
          <a:prstGeom prst="rect">
            <a:avLst/>
          </a:prstGeom>
          <a:noFill/>
        </p:spPr>
        <p:txBody>
          <a:bodyPr wrap="square" rtlCol="0">
            <a:spAutoFit/>
          </a:bodyPr>
          <a:lstStyle/>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r>
              <a:rPr lang="en-PH" sz="1600" dirty="0">
                <a:latin typeface="Verdana" panose="020B0604030504040204" pitchFamily="34" charset="0"/>
                <a:ea typeface="Verdana" panose="020B0604030504040204" pitchFamily="34" charset="0"/>
                <a:cs typeface="Verdana" panose="020B0604030504040204" pitchFamily="34" charset="0"/>
              </a:rPr>
              <a:t>Here are the </a:t>
            </a:r>
            <a:r>
              <a:rPr lang="en-PH" sz="1600" b="1" dirty="0">
                <a:latin typeface="Verdana" panose="020B0604030504040204" pitchFamily="34" charset="0"/>
                <a:ea typeface="Verdana" panose="020B0604030504040204" pitchFamily="34" charset="0"/>
                <a:cs typeface="Verdana" panose="020B0604030504040204" pitchFamily="34" charset="0"/>
              </a:rPr>
              <a:t>things to note </a:t>
            </a:r>
            <a:r>
              <a:rPr lang="en-PH" sz="1600" dirty="0">
                <a:latin typeface="Verdana" panose="020B0604030504040204" pitchFamily="34" charset="0"/>
                <a:ea typeface="Verdana" panose="020B0604030504040204" pitchFamily="34" charset="0"/>
                <a:cs typeface="Verdana" panose="020B0604030504040204" pitchFamily="34" charset="0"/>
              </a:rPr>
              <a:t>(using </a:t>
            </a:r>
            <a:r>
              <a:rPr lang="en-PH" sz="1600" dirty="0" err="1">
                <a:latin typeface="Verdana" panose="020B0604030504040204" pitchFamily="34" charset="0"/>
                <a:ea typeface="Verdana" panose="020B0604030504040204" pitchFamily="34" charset="0"/>
                <a:cs typeface="Verdana" panose="020B0604030504040204" pitchFamily="34" charset="0"/>
              </a:rPr>
              <a:t>Matlab</a:t>
            </a:r>
            <a:r>
              <a:rPr lang="en-PH" sz="1600" dirty="0">
                <a:latin typeface="Verdana" panose="020B0604030504040204" pitchFamily="34" charset="0"/>
                <a:ea typeface="Verdana" panose="020B0604030504040204" pitchFamily="34" charset="0"/>
                <a:cs typeface="Verdana" panose="020B0604030504040204" pitchFamily="34" charset="0"/>
              </a:rPr>
              <a:t> online) when using this quality-guided phase unwrapping technique </a:t>
            </a:r>
            <a:r>
              <a:rPr lang="en-PH" sz="1600" i="1" dirty="0">
                <a:latin typeface="Verdana" panose="020B0604030504040204" pitchFamily="34" charset="0"/>
                <a:ea typeface="Verdana" panose="020B0604030504040204" pitchFamily="34" charset="0"/>
                <a:cs typeface="Verdana" panose="020B0604030504040204" pitchFamily="34" charset="0"/>
              </a:rPr>
              <a:t>(mistakes that I experienced so you don’t have to):</a:t>
            </a:r>
          </a:p>
          <a:p>
            <a:pPr marL="685800" lvl="1" indent="-228600">
              <a:buFont typeface="+mj-lt"/>
              <a:buAutoNum type="arabicPeriod"/>
            </a:pPr>
            <a:r>
              <a:rPr lang="en-PH" sz="1600" dirty="0">
                <a:latin typeface="Verdana" panose="020B0604030504040204" pitchFamily="34" charset="0"/>
                <a:ea typeface="Verdana" panose="020B0604030504040204" pitchFamily="34" charset="0"/>
                <a:cs typeface="Verdana" panose="020B0604030504040204" pitchFamily="34" charset="0"/>
              </a:rPr>
              <a:t>In </a:t>
            </a:r>
            <a:r>
              <a:rPr lang="en-PH" sz="1600" dirty="0" err="1">
                <a:latin typeface="Verdana" panose="020B0604030504040204" pitchFamily="34" charset="0"/>
                <a:ea typeface="Verdana" panose="020B0604030504040204" pitchFamily="34" charset="0"/>
                <a:cs typeface="Verdana" panose="020B0604030504040204" pitchFamily="34" charset="0"/>
              </a:rPr>
              <a:t>Matlab</a:t>
            </a:r>
            <a:r>
              <a:rPr lang="en-PH" sz="1600" dirty="0">
                <a:latin typeface="Verdana" panose="020B0604030504040204" pitchFamily="34" charset="0"/>
                <a:ea typeface="Verdana" panose="020B0604030504040204" pitchFamily="34" charset="0"/>
                <a:cs typeface="Verdana" panose="020B0604030504040204" pitchFamily="34" charset="0"/>
              </a:rPr>
              <a:t>, make sure that the two functions (</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GuidedFloodFill2</a:t>
            </a:r>
            <a:r>
              <a:rPr lang="en-PH" sz="1600" dirty="0">
                <a:latin typeface="Verdana" panose="020B0604030504040204" pitchFamily="34" charset="0"/>
                <a:ea typeface="Verdana" panose="020B0604030504040204" pitchFamily="34" charset="0"/>
                <a:cs typeface="Verdana" panose="020B0604030504040204" pitchFamily="34" charset="0"/>
              </a:rPr>
              <a:t> and </a:t>
            </a:r>
            <a:r>
              <a:rPr lang="en-PH" sz="1600" b="1" dirty="0" err="1">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PhaseDerivativeVariance</a:t>
            </a:r>
            <a:r>
              <a:rPr lang="en-PH" sz="1600" dirty="0">
                <a:latin typeface="Verdana" panose="020B0604030504040204" pitchFamily="34" charset="0"/>
                <a:ea typeface="Verdana" panose="020B0604030504040204" pitchFamily="34" charset="0"/>
                <a:cs typeface="Verdana" panose="020B0604030504040204" pitchFamily="34" charset="0"/>
              </a:rPr>
              <a:t>) are placed at the end of your script code, before it is being called.</a:t>
            </a:r>
          </a:p>
          <a:p>
            <a:pPr marL="685800" lvl="1" indent="-228600">
              <a:buFont typeface="+mj-lt"/>
              <a:buAutoNum type="arabicPeriod"/>
            </a:pPr>
            <a:r>
              <a:rPr lang="en-PH" sz="1600" dirty="0">
                <a:latin typeface="Verdana" panose="020B0604030504040204" pitchFamily="34" charset="0"/>
                <a:ea typeface="Verdana" panose="020B0604030504040204" pitchFamily="34" charset="0"/>
                <a:cs typeface="Verdana" panose="020B0604030504040204" pitchFamily="34" charset="0"/>
              </a:rPr>
              <a:t>The </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QualityGuidedUnwrap2D </a:t>
            </a:r>
            <a:r>
              <a:rPr lang="en-PH" sz="1600" dirty="0">
                <a:latin typeface="Verdana" panose="020B0604030504040204" pitchFamily="34" charset="0"/>
                <a:ea typeface="Verdana" panose="020B0604030504040204" pitchFamily="34" charset="0"/>
                <a:cs typeface="Verdana" panose="020B0604030504040204" pitchFamily="34" charset="0"/>
              </a:rPr>
              <a:t>calls different functions </a:t>
            </a:r>
            <a:r>
              <a:rPr lang="en-PH" sz="1600" b="1" dirty="0">
                <a:solidFill>
                  <a:schemeClr val="accent4">
                    <a:lumMod val="50000"/>
                  </a:schemeClr>
                </a:solidFill>
                <a:latin typeface="Verdana" panose="020B0604030504040204" pitchFamily="34" charset="0"/>
                <a:ea typeface="Verdana" panose="020B0604030504040204" pitchFamily="34" charset="0"/>
                <a:cs typeface="Verdana" panose="020B0604030504040204" pitchFamily="34" charset="0"/>
              </a:rPr>
              <a:t>(PhaseDerivativeVariance_r1 </a:t>
            </a:r>
            <a:r>
              <a:rPr lang="en-PH" sz="1600" dirty="0">
                <a:latin typeface="Verdana" panose="020B0604030504040204" pitchFamily="34" charset="0"/>
                <a:ea typeface="Verdana" panose="020B0604030504040204" pitchFamily="34" charset="0"/>
                <a:cs typeface="Verdana" panose="020B0604030504040204" pitchFamily="34" charset="0"/>
              </a:rPr>
              <a:t>and</a:t>
            </a:r>
            <a:r>
              <a:rPr lang="en-PH" sz="1600" b="1" dirty="0">
                <a:solidFill>
                  <a:schemeClr val="accent4">
                    <a:lumMod val="50000"/>
                  </a:schemeClr>
                </a:solidFill>
                <a:latin typeface="Verdana" panose="020B0604030504040204" pitchFamily="34" charset="0"/>
                <a:ea typeface="Verdana" panose="020B0604030504040204" pitchFamily="34" charset="0"/>
                <a:cs typeface="Verdana" panose="020B0604030504040204" pitchFamily="34" charset="0"/>
              </a:rPr>
              <a:t> GuidedFloodFill_r1)</a:t>
            </a:r>
            <a:r>
              <a:rPr lang="en-PH" sz="1600" dirty="0">
                <a:latin typeface="Verdana" panose="020B0604030504040204" pitchFamily="34" charset="0"/>
                <a:ea typeface="Verdana" panose="020B0604030504040204" pitchFamily="34" charset="0"/>
                <a:cs typeface="Verdana" panose="020B0604030504040204" pitchFamily="34" charset="0"/>
              </a:rPr>
              <a:t>. Find this portion of the code then change it to its appropriate name (</a:t>
            </a:r>
            <a:r>
              <a:rPr lang="en-PH" sz="1600" b="1" dirty="0" err="1">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PhaseDerivativeVariance</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 </a:t>
            </a:r>
            <a:r>
              <a:rPr lang="en-PH" sz="1600" dirty="0">
                <a:latin typeface="Verdana" panose="020B0604030504040204" pitchFamily="34" charset="0"/>
                <a:ea typeface="Verdana" panose="020B0604030504040204" pitchFamily="34" charset="0"/>
                <a:cs typeface="Verdana" panose="020B0604030504040204" pitchFamily="34" charset="0"/>
              </a:rPr>
              <a:t>and</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 GuidedFloodFill2</a:t>
            </a:r>
            <a:r>
              <a:rPr lang="en-PH" sz="1600" dirty="0">
                <a:latin typeface="Verdana" panose="020B0604030504040204" pitchFamily="34" charset="0"/>
                <a:ea typeface="Verdana" panose="020B0604030504040204" pitchFamily="34" charset="0"/>
                <a:cs typeface="Verdana" panose="020B0604030504040204" pitchFamily="34" charset="0"/>
              </a:rPr>
              <a:t>). You will not be able to run the code if you won’t do this. You will get errors. </a:t>
            </a:r>
          </a:p>
          <a:p>
            <a:pPr marL="685800" lvl="1" indent="-228600">
              <a:buFont typeface="+mj-lt"/>
              <a:buAutoNum type="arabicPeriod"/>
            </a:pPr>
            <a:r>
              <a:rPr lang="en-PH" sz="1600" dirty="0">
                <a:latin typeface="Verdana" panose="020B0604030504040204" pitchFamily="34" charset="0"/>
                <a:ea typeface="Verdana" panose="020B0604030504040204" pitchFamily="34" charset="0"/>
                <a:cs typeface="Verdana" panose="020B0604030504040204" pitchFamily="34" charset="0"/>
              </a:rPr>
              <a:t>We insert this quality-guided phase unwrapping technique into our code starting after line 25.</a:t>
            </a:r>
          </a:p>
          <a:p>
            <a:pPr marL="685800" lvl="1" indent="-228600">
              <a:buFont typeface="+mj-lt"/>
              <a:buAutoNum type="arabicPeriod"/>
            </a:pPr>
            <a:r>
              <a:rPr lang="en-PH" sz="1600" dirty="0">
                <a:latin typeface="Verdana" panose="020B0604030504040204" pitchFamily="34" charset="0"/>
                <a:ea typeface="Verdana" panose="020B0604030504040204" pitchFamily="34" charset="0"/>
                <a:cs typeface="Verdana" panose="020B0604030504040204" pitchFamily="34" charset="0"/>
              </a:rPr>
              <a:t>The</a:t>
            </a:r>
            <a:r>
              <a:rPr lang="en-PH" sz="1600" dirty="0">
                <a:solidFill>
                  <a:schemeClr val="accent4">
                    <a:lumMod val="50000"/>
                  </a:schemeClr>
                </a:solidFill>
                <a:latin typeface="Verdana" panose="020B0604030504040204" pitchFamily="34" charset="0"/>
                <a:ea typeface="Verdana" panose="020B0604030504040204" pitchFamily="34" charset="0"/>
                <a:cs typeface="Verdana" panose="020B0604030504040204" pitchFamily="34" charset="0"/>
              </a:rPr>
              <a:t> </a:t>
            </a:r>
            <a:r>
              <a:rPr lang="en-PH" sz="16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QualityGuidedUnwrap2D </a:t>
            </a:r>
            <a:r>
              <a:rPr lang="en-PH" sz="1600" dirty="0">
                <a:latin typeface="Verdana" panose="020B0604030504040204" pitchFamily="34" charset="0"/>
                <a:ea typeface="Verdana" panose="020B0604030504040204" pitchFamily="34" charset="0"/>
                <a:cs typeface="Verdana" panose="020B0604030504040204" pitchFamily="34" charset="0"/>
              </a:rPr>
              <a:t>accepts </a:t>
            </a:r>
            <a:r>
              <a:rPr lang="en-PH" sz="1600" dirty="0" err="1">
                <a:latin typeface="Verdana" panose="020B0604030504040204" pitchFamily="34" charset="0"/>
                <a:ea typeface="Verdana" panose="020B0604030504040204" pitchFamily="34" charset="0"/>
                <a:cs typeface="Verdana" panose="020B0604030504040204" pitchFamily="34" charset="0"/>
              </a:rPr>
              <a:t>IM.mat</a:t>
            </a:r>
            <a:r>
              <a:rPr lang="en-PH" sz="1600" dirty="0">
                <a:latin typeface="Verdana" panose="020B0604030504040204" pitchFamily="34" charset="0"/>
                <a:ea typeface="Verdana" panose="020B0604030504040204" pitchFamily="34" charset="0"/>
                <a:cs typeface="Verdana" panose="020B0604030504040204" pitchFamily="34" charset="0"/>
              </a:rPr>
              <a:t> file. We don’t need to create another </a:t>
            </a:r>
            <a:r>
              <a:rPr lang="en-PH" sz="1600" dirty="0" err="1">
                <a:latin typeface="Verdana" panose="020B0604030504040204" pitchFamily="34" charset="0"/>
                <a:ea typeface="Verdana" panose="020B0604030504040204" pitchFamily="34" charset="0"/>
                <a:cs typeface="Verdana" panose="020B0604030504040204" pitchFamily="34" charset="0"/>
              </a:rPr>
              <a:t>IM.mat</a:t>
            </a:r>
            <a:r>
              <a:rPr lang="en-PH" sz="1600" dirty="0">
                <a:latin typeface="Verdana" panose="020B0604030504040204" pitchFamily="34" charset="0"/>
                <a:ea typeface="Verdana" panose="020B0604030504040204" pitchFamily="34" charset="0"/>
                <a:cs typeface="Verdana" panose="020B0604030504040204" pitchFamily="34" charset="0"/>
              </a:rPr>
              <a:t> file. We can directly substitute of </a:t>
            </a:r>
            <a:r>
              <a:rPr lang="en-PH" sz="1600" b="1" dirty="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rPr>
              <a:t>PHI </a:t>
            </a:r>
            <a:r>
              <a:rPr lang="en-PH" sz="1600" dirty="0">
                <a:latin typeface="Verdana" panose="020B0604030504040204" pitchFamily="34" charset="0"/>
                <a:ea typeface="Verdana" panose="020B0604030504040204" pitchFamily="34" charset="0"/>
                <a:cs typeface="Verdana" panose="020B0604030504040204" pitchFamily="34" charset="0"/>
              </a:rPr>
              <a:t>in </a:t>
            </a:r>
            <a:r>
              <a:rPr lang="en-PH" sz="1600" i="1" dirty="0">
                <a:latin typeface="Verdana" panose="020B0604030504040204" pitchFamily="34" charset="0"/>
                <a:ea typeface="Verdana" panose="020B0604030504040204" pitchFamily="34" charset="0"/>
                <a:cs typeface="Verdana" panose="020B0604030504040204" pitchFamily="34" charset="0"/>
              </a:rPr>
              <a:t>line 24 </a:t>
            </a:r>
            <a:r>
              <a:rPr lang="en-PH" sz="1600" dirty="0">
                <a:latin typeface="Verdana" panose="020B0604030504040204" pitchFamily="34" charset="0"/>
                <a:ea typeface="Verdana" panose="020B0604030504040204" pitchFamily="34" charset="0"/>
                <a:cs typeface="Verdana" panose="020B0604030504040204" pitchFamily="34" charset="0"/>
              </a:rPr>
              <a:t>of our original code as IM. Thus, we make </a:t>
            </a:r>
            <a:r>
              <a:rPr lang="en-PH" sz="1600" b="1" dirty="0">
                <a:solidFill>
                  <a:schemeClr val="accent6">
                    <a:lumMod val="50000"/>
                  </a:schemeClr>
                </a:solidFill>
                <a:latin typeface="Verdana" panose="020B0604030504040204" pitchFamily="34" charset="0"/>
                <a:ea typeface="Verdana" panose="020B0604030504040204" pitchFamily="34" charset="0"/>
                <a:cs typeface="Verdana" panose="020B0604030504040204" pitchFamily="34" charset="0"/>
              </a:rPr>
              <a:t>PHI = IM </a:t>
            </a:r>
            <a:r>
              <a:rPr lang="en-PH" sz="1600" dirty="0">
                <a:latin typeface="Verdana" panose="020B0604030504040204" pitchFamily="34" charset="0"/>
                <a:ea typeface="Verdana" panose="020B0604030504040204" pitchFamily="34" charset="0"/>
                <a:cs typeface="Verdana" panose="020B0604030504040204" pitchFamily="34" charset="0"/>
              </a:rPr>
              <a:t>removing the if-end statement in the first lines.</a:t>
            </a:r>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ADBB90A7-3D50-183E-A91B-3731FB21543E}"/>
              </a:ext>
            </a:extLst>
          </p:cNvPr>
          <p:cNvPicPr>
            <a:picLocks noChangeAspect="1"/>
          </p:cNvPicPr>
          <p:nvPr/>
        </p:nvPicPr>
        <p:blipFill rotWithShape="1">
          <a:blip r:embed="rId2"/>
          <a:srcRect t="9806" r="-241"/>
          <a:stretch/>
        </p:blipFill>
        <p:spPr>
          <a:xfrm>
            <a:off x="5216698" y="710414"/>
            <a:ext cx="6589706" cy="2257200"/>
          </a:xfrm>
          <a:prstGeom prst="rect">
            <a:avLst/>
          </a:prstGeom>
          <a:ln>
            <a:solidFill>
              <a:schemeClr val="tx1"/>
            </a:solidFill>
          </a:ln>
        </p:spPr>
      </p:pic>
      <p:sp>
        <p:nvSpPr>
          <p:cNvPr id="9" name="TextBox 8">
            <a:extLst>
              <a:ext uri="{FF2B5EF4-FFF2-40B4-BE49-F238E27FC236}">
                <a16:creationId xmlns:a16="http://schemas.microsoft.com/office/drawing/2014/main" id="{A7D021E3-6F38-E5CB-11ED-D92AD544D404}"/>
              </a:ext>
            </a:extLst>
          </p:cNvPr>
          <p:cNvSpPr txBox="1"/>
          <p:nvPr/>
        </p:nvSpPr>
        <p:spPr>
          <a:xfrm>
            <a:off x="349971" y="792095"/>
            <a:ext cx="4685167" cy="2246769"/>
          </a:xfrm>
          <a:prstGeom prst="rect">
            <a:avLst/>
          </a:prstGeom>
          <a:noFill/>
        </p:spPr>
        <p:txBody>
          <a:bodyPr wrap="square">
            <a:spAutoFit/>
          </a:bodyPr>
          <a:lstStyle/>
          <a:p>
            <a:r>
              <a:rPr lang="en-PH" sz="1400" dirty="0">
                <a:latin typeface="Verdana" panose="020B0604030504040204" pitchFamily="34" charset="0"/>
                <a:ea typeface="Verdana" panose="020B0604030504040204" pitchFamily="34" charset="0"/>
                <a:cs typeface="Verdana" panose="020B0604030504040204" pitchFamily="34" charset="0"/>
              </a:rPr>
              <a:t>This code is publicly available here: </a:t>
            </a:r>
            <a:r>
              <a:rPr lang="en-PH" sz="1400" dirty="0">
                <a:latin typeface="Verdana" panose="020B0604030504040204" pitchFamily="34" charset="0"/>
                <a:ea typeface="Verdana" panose="020B0604030504040204" pitchFamily="34" charset="0"/>
                <a:cs typeface="Verdana" panose="020B0604030504040204" pitchFamily="34" charset="0"/>
                <a:hlinkClick r:id="rId3"/>
              </a:rPr>
              <a:t>https://www.mathworks.com/matlabcentral/fileexchange/29499-qualityguidedunwrap2d_r1</a:t>
            </a:r>
            <a:r>
              <a:rPr lang="en-PH" sz="1400" dirty="0">
                <a:latin typeface="Verdana" panose="020B0604030504040204" pitchFamily="34" charset="0"/>
                <a:ea typeface="Verdana" panose="020B0604030504040204" pitchFamily="34" charset="0"/>
                <a:cs typeface="Verdana" panose="020B0604030504040204" pitchFamily="34" charset="0"/>
              </a:rPr>
              <a:t> See screenshot on the right. There are three sets of code here, two are functions to be used in unwrapping – </a:t>
            </a:r>
            <a:r>
              <a:rPr lang="en-PH" sz="14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GuidedFloodFill2</a:t>
            </a:r>
            <a:r>
              <a:rPr lang="en-PH" sz="1400" dirty="0">
                <a:latin typeface="Verdana" panose="020B0604030504040204" pitchFamily="34" charset="0"/>
                <a:ea typeface="Verdana" panose="020B0604030504040204" pitchFamily="34" charset="0"/>
                <a:cs typeface="Verdana" panose="020B0604030504040204" pitchFamily="34" charset="0"/>
              </a:rPr>
              <a:t> and </a:t>
            </a:r>
            <a:r>
              <a:rPr lang="en-PH" sz="1400" b="1" dirty="0" err="1">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PhaseDerivativeVariance</a:t>
            </a:r>
            <a:r>
              <a:rPr lang="en-PH" sz="1400" dirty="0">
                <a:latin typeface="Verdana" panose="020B0604030504040204" pitchFamily="34" charset="0"/>
                <a:ea typeface="Verdana" panose="020B0604030504040204" pitchFamily="34" charset="0"/>
                <a:cs typeface="Verdana" panose="020B0604030504040204" pitchFamily="34" charset="0"/>
              </a:rPr>
              <a:t>. The </a:t>
            </a:r>
            <a:r>
              <a:rPr lang="en-PH" sz="1400" b="1" dirty="0">
                <a:solidFill>
                  <a:schemeClr val="accent2">
                    <a:lumMod val="75000"/>
                  </a:schemeClr>
                </a:solidFill>
                <a:latin typeface="Verdana" panose="020B0604030504040204" pitchFamily="34" charset="0"/>
                <a:ea typeface="Verdana" panose="020B0604030504040204" pitchFamily="34" charset="0"/>
                <a:cs typeface="Verdana" panose="020B0604030504040204" pitchFamily="34" charset="0"/>
              </a:rPr>
              <a:t>QualityGuidedUnwrap2D </a:t>
            </a:r>
            <a:r>
              <a:rPr lang="en-PH" sz="1400" dirty="0">
                <a:latin typeface="Verdana" panose="020B0604030504040204" pitchFamily="34" charset="0"/>
                <a:ea typeface="Verdana" panose="020B0604030504040204" pitchFamily="34" charset="0"/>
                <a:cs typeface="Verdana" panose="020B0604030504040204" pitchFamily="34" charset="0"/>
              </a:rPr>
              <a:t>holds the main code for unwrapping which calls the two functions. </a:t>
            </a:r>
          </a:p>
          <a:p>
            <a:endParaRPr lang="en-PH" sz="1400" dirty="0">
              <a:latin typeface="Verdana" panose="020B060403050404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96863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indoor&#10;&#10;Description automatically generated">
            <a:extLst>
              <a:ext uri="{FF2B5EF4-FFF2-40B4-BE49-F238E27FC236}">
                <a16:creationId xmlns:a16="http://schemas.microsoft.com/office/drawing/2014/main" id="{B5D6C3B9-361A-CF15-FFB2-75DED9C34AE4}"/>
              </a:ext>
            </a:extLst>
          </p:cNvPr>
          <p:cNvPicPr>
            <a:picLocks noChangeAspect="1"/>
          </p:cNvPicPr>
          <p:nvPr/>
        </p:nvPicPr>
        <p:blipFill rotWithShape="1">
          <a:blip r:embed="rId2">
            <a:duotone>
              <a:prstClr val="black"/>
              <a:schemeClr val="tx2">
                <a:tint val="45000"/>
                <a:satMod val="400000"/>
              </a:schemeClr>
            </a:duotone>
          </a:blip>
          <a:srcRect t="12499" b="12501"/>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99B6D9A2-EE50-A6E6-AC0A-080F02C40FF1}"/>
              </a:ext>
            </a:extLst>
          </p:cNvPr>
          <p:cNvSpPr>
            <a:spLocks noGrp="1"/>
          </p:cNvSpPr>
          <p:nvPr>
            <p:ph type="title"/>
          </p:nvPr>
        </p:nvSpPr>
        <p:spPr>
          <a:xfrm>
            <a:off x="4050889" y="365758"/>
            <a:ext cx="6784259" cy="1828800"/>
          </a:xfrm>
        </p:spPr>
        <p:txBody>
          <a:bodyPr>
            <a:normAutofit/>
          </a:bodyPr>
          <a:lstStyle/>
          <a:p>
            <a:r>
              <a:rPr lang="en-US" sz="4800" b="1" i="1">
                <a:solidFill>
                  <a:schemeClr val="tx1">
                    <a:lumMod val="85000"/>
                    <a:lumOff val="15000"/>
                  </a:schemeClr>
                </a:solidFill>
                <a:latin typeface="Arial" panose="020B0604020202020204" pitchFamily="34" charset="0"/>
                <a:cs typeface="Arial" panose="020B0604020202020204" pitchFamily="34" charset="0"/>
              </a:rPr>
              <a:t>Objectives</a:t>
            </a:r>
          </a:p>
        </p:txBody>
      </p:sp>
      <p:sp>
        <p:nvSpPr>
          <p:cNvPr id="3" name="Content Placeholder 2">
            <a:extLst>
              <a:ext uri="{FF2B5EF4-FFF2-40B4-BE49-F238E27FC236}">
                <a16:creationId xmlns:a16="http://schemas.microsoft.com/office/drawing/2014/main" id="{D2DF7767-D637-0E78-D559-B9B2DF4BD0A8}"/>
              </a:ext>
            </a:extLst>
          </p:cNvPr>
          <p:cNvSpPr>
            <a:spLocks noGrp="1"/>
          </p:cNvSpPr>
          <p:nvPr>
            <p:ph idx="1"/>
          </p:nvPr>
        </p:nvSpPr>
        <p:spPr>
          <a:xfrm>
            <a:off x="4050889" y="2324100"/>
            <a:ext cx="6784259" cy="3875087"/>
          </a:xfrm>
        </p:spPr>
        <p:txBody>
          <a:bodyPr>
            <a:normAutofit/>
          </a:bodyPr>
          <a:lstStyle/>
          <a:p>
            <a:pPr>
              <a:buFont typeface="Courier New" panose="02070309020205020404" pitchFamily="49" charset="0"/>
              <a:buChar char="o"/>
            </a:pPr>
            <a:r>
              <a:rPr lang="en-PH" sz="2400">
                <a:latin typeface="Verdana" panose="020B0604030504040204" pitchFamily="34" charset="0"/>
                <a:ea typeface="Verdana" panose="020B0604030504040204" pitchFamily="34" charset="0"/>
                <a:cs typeface="Verdana" panose="020B0604030504040204" pitchFamily="34" charset="0"/>
              </a:rPr>
              <a:t>Derive phase from images projected with phase shifted sinusoids </a:t>
            </a:r>
          </a:p>
          <a:p>
            <a:pPr>
              <a:buFont typeface="Courier New" panose="02070309020205020404" pitchFamily="49" charset="0"/>
              <a:buChar char="o"/>
            </a:pPr>
            <a:r>
              <a:rPr lang="en-PH" sz="2400">
                <a:latin typeface="Verdana" panose="020B0604030504040204" pitchFamily="34" charset="0"/>
                <a:ea typeface="Verdana" panose="020B0604030504040204" pitchFamily="34" charset="0"/>
                <a:cs typeface="Verdana" panose="020B0604030504040204" pitchFamily="34" charset="0"/>
              </a:rPr>
              <a:t>Unwrap phase image using quality-guided phase unwrapping algorithm (optional) </a:t>
            </a:r>
          </a:p>
          <a:p>
            <a:pPr>
              <a:buFont typeface="Courier New" panose="02070309020205020404" pitchFamily="49" charset="0"/>
              <a:buChar char="o"/>
            </a:pPr>
            <a:r>
              <a:rPr lang="en-PH" sz="2400">
                <a:latin typeface="Verdana" panose="020B0604030504040204" pitchFamily="34" charset="0"/>
                <a:ea typeface="Verdana" panose="020B0604030504040204" pitchFamily="34" charset="0"/>
                <a:cs typeface="Verdana" panose="020B0604030504040204" pitchFamily="34" charset="0"/>
              </a:rPr>
              <a:t>Reconstruct 3D from phase difference of reference and object image phase. </a:t>
            </a:r>
          </a:p>
          <a:p>
            <a:endParaRPr lang="en-US" sz="2400">
              <a:latin typeface="Verdana" panose="020B0604030504040204" pitchFamily="34" charset="0"/>
              <a:ea typeface="Verdana" panose="020B0604030504040204" pitchFamily="34" charset="0"/>
              <a:cs typeface="Verdana" panose="020B0604030504040204" pitchFamily="34" charset="0"/>
            </a:endParaRPr>
          </a:p>
        </p:txBody>
      </p:sp>
      <p:sp>
        <p:nvSpPr>
          <p:cNvPr id="27" name="Rectangle 26">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Slide Number Placeholder 4">
            <a:extLst>
              <a:ext uri="{FF2B5EF4-FFF2-40B4-BE49-F238E27FC236}">
                <a16:creationId xmlns:a16="http://schemas.microsoft.com/office/drawing/2014/main" id="{7600116F-E4CB-1076-D757-A7447BC01FDB}"/>
              </a:ext>
            </a:extLst>
          </p:cNvPr>
          <p:cNvSpPr>
            <a:spLocks noGrp="1"/>
          </p:cNvSpPr>
          <p:nvPr>
            <p:ph type="sldNum" sz="quarter" idx="12"/>
          </p:nvPr>
        </p:nvSpPr>
        <p:spPr/>
        <p:txBody>
          <a:bodyPr/>
          <a:lstStyle/>
          <a:p>
            <a:fld id="{6489849B-02F8-D64F-9A37-D149AF643E0A}" type="slidenum">
              <a:rPr lang="en-US" smtClean="0"/>
              <a:t>2</a:t>
            </a:fld>
            <a:endParaRPr lang="en-US"/>
          </a:p>
        </p:txBody>
      </p:sp>
    </p:spTree>
    <p:extLst>
      <p:ext uri="{BB962C8B-B14F-4D97-AF65-F5344CB8AC3E}">
        <p14:creationId xmlns:p14="http://schemas.microsoft.com/office/powerpoint/2010/main" val="2248079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B715FC-E495-702B-0E5F-050CF3DFDDAE}"/>
              </a:ext>
            </a:extLst>
          </p:cNvPr>
          <p:cNvSpPr>
            <a:spLocks noGrp="1"/>
          </p:cNvSpPr>
          <p:nvPr>
            <p:ph type="sldNum" sz="quarter" idx="12"/>
          </p:nvPr>
        </p:nvSpPr>
        <p:spPr/>
        <p:txBody>
          <a:bodyPr/>
          <a:lstStyle/>
          <a:p>
            <a:fld id="{6489849B-02F8-D64F-9A37-D149AF643E0A}" type="slidenum">
              <a:rPr lang="en-US" smtClean="0"/>
              <a:t>20</a:t>
            </a:fld>
            <a:endParaRPr lang="en-US"/>
          </a:p>
        </p:txBody>
      </p:sp>
      <p:sp>
        <p:nvSpPr>
          <p:cNvPr id="5" name="Rectangle 4">
            <a:extLst>
              <a:ext uri="{FF2B5EF4-FFF2-40B4-BE49-F238E27FC236}">
                <a16:creationId xmlns:a16="http://schemas.microsoft.com/office/drawing/2014/main" id="{5C4D551A-D62C-89AA-3229-13ABD3FDA33D}"/>
              </a:ext>
            </a:extLst>
          </p:cNvPr>
          <p:cNvSpPr/>
          <p:nvPr/>
        </p:nvSpPr>
        <p:spPr>
          <a:xfrm>
            <a:off x="0" y="-1"/>
            <a:ext cx="12192000" cy="423683"/>
          </a:xfrm>
          <a:prstGeom prst="rect">
            <a:avLst/>
          </a:prstGeom>
          <a:solidFill>
            <a:schemeClr val="bg2">
              <a:lumMod val="2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Using quality-guided phase unwrapping technique</a:t>
            </a:r>
            <a:endParaRPr lang="en-US" sz="2400"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B1995D4-5000-2566-C3EB-136AEFD7D724}"/>
              </a:ext>
            </a:extLst>
          </p:cNvPr>
          <p:cNvSpPr/>
          <p:nvPr/>
        </p:nvSpPr>
        <p:spPr>
          <a:xfrm>
            <a:off x="267296" y="607497"/>
            <a:ext cx="11632557" cy="5995183"/>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A7D021E3-6F38-E5CB-11ED-D92AD544D404}"/>
              </a:ext>
            </a:extLst>
          </p:cNvPr>
          <p:cNvSpPr txBox="1"/>
          <p:nvPr/>
        </p:nvSpPr>
        <p:spPr>
          <a:xfrm>
            <a:off x="349972" y="792095"/>
            <a:ext cx="11418476" cy="5262979"/>
          </a:xfrm>
          <a:prstGeom prst="rect">
            <a:avLst/>
          </a:prstGeom>
          <a:noFill/>
        </p:spPr>
        <p:txBody>
          <a:bodyPr wrap="square">
            <a:spAutoFit/>
          </a:bodyPr>
          <a:lstStyle/>
          <a:p>
            <a:r>
              <a:rPr lang="en-PH" sz="1400" dirty="0">
                <a:latin typeface="Verdana" panose="020B0604030504040204" pitchFamily="34" charset="0"/>
                <a:ea typeface="Verdana" panose="020B0604030504040204" pitchFamily="34" charset="0"/>
                <a:cs typeface="Verdana" panose="020B0604030504040204" pitchFamily="34" charset="0"/>
              </a:rPr>
              <a:t>Here are the preliminary result of the quality-guided phase unwrapping technique. I used the same ROI in our first example.</a:t>
            </a:r>
          </a:p>
          <a:p>
            <a:r>
              <a:rPr lang="en-PH" sz="1400" dirty="0">
                <a:latin typeface="Verdana" panose="020B0604030504040204" pitchFamily="34" charset="0"/>
                <a:ea typeface="Verdana" panose="020B0604030504040204" pitchFamily="34" charset="0"/>
                <a:cs typeface="Verdana" panose="020B0604030504040204" pitchFamily="34" charset="0"/>
              </a:rPr>
              <a:t>The code was running smoothly until the </a:t>
            </a:r>
            <a:r>
              <a:rPr lang="en-PH" sz="1400" dirty="0" err="1">
                <a:latin typeface="Verdana" panose="020B0604030504040204" pitchFamily="34" charset="0"/>
                <a:ea typeface="Verdana" panose="020B0604030504040204" pitchFamily="34" charset="0"/>
                <a:cs typeface="Verdana" panose="020B0604030504040204" pitchFamily="34" charset="0"/>
              </a:rPr>
              <a:t>PhaseDerivativeVariance</a:t>
            </a:r>
            <a:r>
              <a:rPr lang="en-PH" sz="1400" dirty="0">
                <a:latin typeface="Verdana" panose="020B0604030504040204" pitchFamily="34" charset="0"/>
                <a:ea typeface="Verdana" panose="020B0604030504040204" pitchFamily="34" charset="0"/>
                <a:cs typeface="Verdana" panose="020B0604030504040204" pitchFamily="34" charset="0"/>
              </a:rPr>
              <a:t> function was called. Below are the results of the initial masked magnitude and phase. We can already see from the </a:t>
            </a:r>
            <a:r>
              <a:rPr lang="en-PH" sz="1400" dirty="0" err="1">
                <a:latin typeface="Verdana" panose="020B0604030504040204" pitchFamily="34" charset="0"/>
                <a:ea typeface="Verdana" panose="020B0604030504040204" pitchFamily="34" charset="0"/>
                <a:cs typeface="Verdana" panose="020B0604030504040204" pitchFamily="34" charset="0"/>
              </a:rPr>
              <a:t>Baybayin</a:t>
            </a:r>
            <a:r>
              <a:rPr lang="en-PH" sz="1400" dirty="0">
                <a:latin typeface="Verdana" panose="020B0604030504040204" pitchFamily="34" charset="0"/>
                <a:ea typeface="Verdana" panose="020B0604030504040204" pitchFamily="34" charset="0"/>
                <a:cs typeface="Verdana" panose="020B0604030504040204" pitchFamily="34" charset="0"/>
              </a:rPr>
              <a:t> symbol on the initial masked magnitude. </a:t>
            </a:r>
          </a:p>
          <a:p>
            <a:endParaRPr lang="en-PH" sz="1400" dirty="0">
              <a:latin typeface="Verdana" panose="020B0604030504040204" pitchFamily="34" charset="0"/>
              <a:ea typeface="Verdana" panose="020B0604030504040204" pitchFamily="34" charset="0"/>
              <a:cs typeface="Verdana" panose="020B0604030504040204" pitchFamily="34" charset="0"/>
            </a:endParaRPr>
          </a:p>
          <a:p>
            <a:r>
              <a:rPr lang="en-PH" sz="1400" dirty="0">
                <a:latin typeface="Verdana" panose="020B0604030504040204" pitchFamily="34" charset="0"/>
                <a:ea typeface="Verdana" panose="020B0604030504040204" pitchFamily="34" charset="0"/>
                <a:cs typeface="Verdana" panose="020B0604030504040204" pitchFamily="34" charset="0"/>
              </a:rPr>
              <a:t>However, during the unwrapping portion, it took a very long time to run, around 1 hour, until I got this message on </a:t>
            </a:r>
            <a:r>
              <a:rPr lang="en-PH" sz="1400" dirty="0" err="1">
                <a:latin typeface="Verdana" panose="020B0604030504040204" pitchFamily="34" charset="0"/>
                <a:ea typeface="Verdana" panose="020B0604030504040204" pitchFamily="34" charset="0"/>
                <a:cs typeface="Verdana" panose="020B0604030504040204" pitchFamily="34" charset="0"/>
              </a:rPr>
              <a:t>Matlab</a:t>
            </a:r>
            <a:r>
              <a:rPr lang="en-PH" sz="1400" dirty="0">
                <a:latin typeface="Verdana" panose="020B0604030504040204" pitchFamily="34" charset="0"/>
                <a:ea typeface="Verdana" panose="020B0604030504040204" pitchFamily="34" charset="0"/>
                <a:cs typeface="Verdana" panose="020B0604030504040204" pitchFamily="34" charset="0"/>
              </a:rPr>
              <a:t> online (see 3</a:t>
            </a:r>
            <a:r>
              <a:rPr lang="en-PH" sz="1400" baseline="30000" dirty="0">
                <a:latin typeface="Verdana" panose="020B0604030504040204" pitchFamily="34" charset="0"/>
                <a:ea typeface="Verdana" panose="020B0604030504040204" pitchFamily="34" charset="0"/>
                <a:cs typeface="Verdana" panose="020B0604030504040204" pitchFamily="34" charset="0"/>
              </a:rPr>
              <a:t>rd</a:t>
            </a:r>
            <a:r>
              <a:rPr lang="en-PH" sz="1400" dirty="0">
                <a:latin typeface="Verdana" panose="020B0604030504040204" pitchFamily="34" charset="0"/>
                <a:ea typeface="Verdana" panose="020B0604030504040204" pitchFamily="34" charset="0"/>
                <a:cs typeface="Verdana" panose="020B0604030504040204" pitchFamily="34" charset="0"/>
              </a:rPr>
              <a:t> pic). </a:t>
            </a:r>
            <a:r>
              <a:rPr lang="en-PH" sz="1400" i="1" dirty="0">
                <a:solidFill>
                  <a:srgbClr val="FF0000"/>
                </a:solidFill>
                <a:latin typeface="Verdana" panose="020B0604030504040204" pitchFamily="34" charset="0"/>
                <a:ea typeface="Verdana" panose="020B0604030504040204" pitchFamily="34" charset="0"/>
                <a:cs typeface="Verdana" panose="020B0604030504040204" pitchFamily="34" charset="0"/>
              </a:rPr>
              <a:t>MATLAB has encountered an internal problem and needs to be closed.</a:t>
            </a: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r>
              <a:rPr lang="en-PH" sz="1400" dirty="0">
                <a:latin typeface="Verdana" panose="020B0604030504040204" pitchFamily="34" charset="0"/>
                <a:ea typeface="Verdana" panose="020B0604030504040204" pitchFamily="34" charset="0"/>
                <a:cs typeface="Verdana" panose="020B0604030504040204" pitchFamily="34" charset="0"/>
              </a:rPr>
              <a:t>I tried running this </a:t>
            </a:r>
            <a:r>
              <a:rPr lang="en-PH" sz="1400" i="1" dirty="0">
                <a:latin typeface="Verdana" panose="020B0604030504040204" pitchFamily="34" charset="0"/>
                <a:ea typeface="Verdana" panose="020B0604030504040204" pitchFamily="34" charset="0"/>
                <a:cs typeface="Verdana" panose="020B0604030504040204" pitchFamily="34" charset="0"/>
              </a:rPr>
              <a:t>many, many </a:t>
            </a:r>
            <a:r>
              <a:rPr lang="en-PH" sz="1400" dirty="0">
                <a:latin typeface="Verdana" panose="020B0604030504040204" pitchFamily="34" charset="0"/>
                <a:ea typeface="Verdana" panose="020B0604030504040204" pitchFamily="34" charset="0"/>
                <a:cs typeface="Verdana" panose="020B0604030504040204" pitchFamily="34" charset="0"/>
              </a:rPr>
              <a:t>times but to no luck, I keep getting the same message after a very long time of running. Unfortunately, the unwrapping failed. I am relatively confident, however, that this will work in the offline version of </a:t>
            </a:r>
            <a:r>
              <a:rPr lang="en-PH" sz="1400" dirty="0" err="1">
                <a:latin typeface="Verdana" panose="020B0604030504040204" pitchFamily="34" charset="0"/>
                <a:ea typeface="Verdana" panose="020B0604030504040204" pitchFamily="34" charset="0"/>
                <a:cs typeface="Verdana" panose="020B0604030504040204" pitchFamily="34" charset="0"/>
              </a:rPr>
              <a:t>Matlab</a:t>
            </a:r>
            <a:r>
              <a:rPr lang="en-PH" sz="1400" dirty="0">
                <a:latin typeface="Verdana" panose="020B0604030504040204" pitchFamily="34" charset="0"/>
                <a:ea typeface="Verdana" panose="020B0604030504040204" pitchFamily="34" charset="0"/>
                <a:cs typeface="Verdana" panose="020B0604030504040204" pitchFamily="34" charset="0"/>
              </a:rPr>
              <a:t>. </a:t>
            </a:r>
          </a:p>
        </p:txBody>
      </p:sp>
      <p:pic>
        <p:nvPicPr>
          <p:cNvPr id="2" name="Picture 1">
            <a:extLst>
              <a:ext uri="{FF2B5EF4-FFF2-40B4-BE49-F238E27FC236}">
                <a16:creationId xmlns:a16="http://schemas.microsoft.com/office/drawing/2014/main" id="{794DF5C5-C01B-81A0-4D1C-8812C9A47369}"/>
              </a:ext>
            </a:extLst>
          </p:cNvPr>
          <p:cNvPicPr>
            <a:picLocks noChangeAspect="1"/>
          </p:cNvPicPr>
          <p:nvPr/>
        </p:nvPicPr>
        <p:blipFill>
          <a:blip r:embed="rId2"/>
          <a:stretch>
            <a:fillRect/>
          </a:stretch>
        </p:blipFill>
        <p:spPr>
          <a:xfrm>
            <a:off x="404925" y="2235594"/>
            <a:ext cx="3369310" cy="3115176"/>
          </a:xfrm>
          <a:prstGeom prst="rect">
            <a:avLst/>
          </a:prstGeom>
        </p:spPr>
      </p:pic>
      <p:pic>
        <p:nvPicPr>
          <p:cNvPr id="8" name="Picture 7">
            <a:extLst>
              <a:ext uri="{FF2B5EF4-FFF2-40B4-BE49-F238E27FC236}">
                <a16:creationId xmlns:a16="http://schemas.microsoft.com/office/drawing/2014/main" id="{7178100D-EAC5-AE63-0986-2C882C62C537}"/>
              </a:ext>
            </a:extLst>
          </p:cNvPr>
          <p:cNvPicPr>
            <a:picLocks noChangeAspect="1"/>
          </p:cNvPicPr>
          <p:nvPr/>
        </p:nvPicPr>
        <p:blipFill>
          <a:blip r:embed="rId3"/>
          <a:stretch>
            <a:fillRect/>
          </a:stretch>
        </p:blipFill>
        <p:spPr>
          <a:xfrm>
            <a:off x="3959814" y="2234778"/>
            <a:ext cx="3438728" cy="3117890"/>
          </a:xfrm>
          <a:prstGeom prst="rect">
            <a:avLst/>
          </a:prstGeom>
        </p:spPr>
      </p:pic>
      <p:pic>
        <p:nvPicPr>
          <p:cNvPr id="10" name="Picture 9">
            <a:extLst>
              <a:ext uri="{FF2B5EF4-FFF2-40B4-BE49-F238E27FC236}">
                <a16:creationId xmlns:a16="http://schemas.microsoft.com/office/drawing/2014/main" id="{2A83F83B-BFA3-A179-9952-ADC88BD820D1}"/>
              </a:ext>
            </a:extLst>
          </p:cNvPr>
          <p:cNvPicPr>
            <a:picLocks noChangeAspect="1"/>
          </p:cNvPicPr>
          <p:nvPr/>
        </p:nvPicPr>
        <p:blipFill rotWithShape="1">
          <a:blip r:embed="rId4"/>
          <a:srcRect l="21500" t="28604" r="25036" b="8858"/>
          <a:stretch/>
        </p:blipFill>
        <p:spPr>
          <a:xfrm>
            <a:off x="7623493" y="2315393"/>
            <a:ext cx="4042718" cy="2955578"/>
          </a:xfrm>
          <a:prstGeom prst="rect">
            <a:avLst/>
          </a:prstGeom>
        </p:spPr>
      </p:pic>
    </p:spTree>
    <p:extLst>
      <p:ext uri="{BB962C8B-B14F-4D97-AF65-F5344CB8AC3E}">
        <p14:creationId xmlns:p14="http://schemas.microsoft.com/office/powerpoint/2010/main" val="875993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EB1A0E7-0BD4-1B6D-A26F-4117B9EE4F46}"/>
              </a:ext>
            </a:extLst>
          </p:cNvPr>
          <p:cNvSpPr>
            <a:spLocks noGrp="1"/>
          </p:cNvSpPr>
          <p:nvPr>
            <p:ph type="sldNum" sz="quarter" idx="12"/>
          </p:nvPr>
        </p:nvSpPr>
        <p:spPr/>
        <p:txBody>
          <a:bodyPr/>
          <a:lstStyle/>
          <a:p>
            <a:fld id="{6DF82FE7-853C-49BC-93A8-CDCCD4D88F37}" type="slidenum">
              <a:rPr lang="en-US" smtClean="0"/>
              <a:t>21</a:t>
            </a:fld>
            <a:endParaRPr lang="en-US"/>
          </a:p>
        </p:txBody>
      </p:sp>
      <p:graphicFrame>
        <p:nvGraphicFramePr>
          <p:cNvPr id="7" name="Table 6">
            <a:extLst>
              <a:ext uri="{FF2B5EF4-FFF2-40B4-BE49-F238E27FC236}">
                <a16:creationId xmlns:a16="http://schemas.microsoft.com/office/drawing/2014/main" id="{22900CDE-74B5-AFD8-478F-6B6553D22270}"/>
              </a:ext>
            </a:extLst>
          </p:cNvPr>
          <p:cNvGraphicFramePr>
            <a:graphicFrameLocks noGrp="1"/>
          </p:cNvGraphicFramePr>
          <p:nvPr>
            <p:extLst>
              <p:ext uri="{D42A27DB-BD31-4B8C-83A1-F6EECF244321}">
                <p14:modId xmlns:p14="http://schemas.microsoft.com/office/powerpoint/2010/main" val="2981493020"/>
              </p:ext>
            </p:extLst>
          </p:nvPr>
        </p:nvGraphicFramePr>
        <p:xfrm>
          <a:off x="681754" y="191951"/>
          <a:ext cx="10515600" cy="6172200"/>
        </p:xfrm>
        <a:graphic>
          <a:graphicData uri="http://schemas.openxmlformats.org/drawingml/2006/table">
            <a:tbl>
              <a:tblPr/>
              <a:tblGrid>
                <a:gridCol w="3505200">
                  <a:extLst>
                    <a:ext uri="{9D8B030D-6E8A-4147-A177-3AD203B41FA5}">
                      <a16:colId xmlns:a16="http://schemas.microsoft.com/office/drawing/2014/main" val="3153464184"/>
                    </a:ext>
                  </a:extLst>
                </a:gridCol>
                <a:gridCol w="5663485">
                  <a:extLst>
                    <a:ext uri="{9D8B030D-6E8A-4147-A177-3AD203B41FA5}">
                      <a16:colId xmlns:a16="http://schemas.microsoft.com/office/drawing/2014/main" val="3474013473"/>
                    </a:ext>
                  </a:extLst>
                </a:gridCol>
                <a:gridCol w="1346915">
                  <a:extLst>
                    <a:ext uri="{9D8B030D-6E8A-4147-A177-3AD203B41FA5}">
                      <a16:colId xmlns:a16="http://schemas.microsoft.com/office/drawing/2014/main" val="3628518015"/>
                    </a:ext>
                  </a:extLst>
                </a:gridCol>
              </a:tblGrid>
              <a:tr h="0">
                <a:tc>
                  <a:txBody>
                    <a:bodyPr/>
                    <a:lstStyle/>
                    <a:p>
                      <a:r>
                        <a:rPr lang="en-PH" sz="1500" b="1">
                          <a:effectLst/>
                          <a:latin typeface="Arial" panose="020B0604020202020204" pitchFamily="34" charset="0"/>
                        </a:rPr>
                        <a:t>CRITERIA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500" b="1">
                          <a:effectLst/>
                          <a:latin typeface="Arial" panose="020B0604020202020204" pitchFamily="34" charset="0"/>
                        </a:rPr>
                        <a:t>QUALIFICATIONS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r>
                        <a:rPr lang="en-PH" sz="1500" b="1">
                          <a:effectLst/>
                          <a:latin typeface="Arial" panose="020B0604020202020204" pitchFamily="34" charset="0"/>
                        </a:rPr>
                        <a:t>SCORE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345306222"/>
                  </a:ext>
                </a:extLst>
              </a:tr>
              <a:tr h="0">
                <a:tc>
                  <a:txBody>
                    <a:bodyPr/>
                    <a:lstStyle/>
                    <a:p>
                      <a:r>
                        <a:rPr lang="en-PH" sz="1500" b="1">
                          <a:effectLst/>
                          <a:latin typeface="Arial" panose="020B0604020202020204" pitchFamily="34" charset="0"/>
                        </a:rPr>
                        <a:t>Technical correctness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Met all objectives.</a:t>
                      </a:r>
                    </a:p>
                    <a:p>
                      <a:pPr marL="285750" indent="-285750">
                        <a:buFont typeface="Wingdings" pitchFamily="2" charset="2"/>
                        <a:buChar char="q"/>
                      </a:pPr>
                      <a:r>
                        <a:rPr lang="en-PH" sz="1500" dirty="0">
                          <a:effectLst/>
                          <a:latin typeface="ArialMT"/>
                        </a:rPr>
                        <a:t>Results are complete. Results are verifiably correct.</a:t>
                      </a:r>
                    </a:p>
                    <a:p>
                      <a:pPr marL="285750" indent="-285750">
                        <a:buFont typeface="Wingdings" pitchFamily="2" charset="2"/>
                        <a:buChar char="q"/>
                      </a:pPr>
                      <a:r>
                        <a:rPr lang="en-PH" sz="1500" dirty="0">
                          <a:effectLst/>
                          <a:latin typeface="ArialMT"/>
                        </a:rPr>
                        <a:t>Understood the lesson.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MT"/>
                        </a:rPr>
                        <a:t>30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83729280"/>
                  </a:ext>
                </a:extLst>
              </a:tr>
              <a:tr h="0">
                <a:tc>
                  <a:txBody>
                    <a:bodyPr/>
                    <a:lstStyle/>
                    <a:p>
                      <a:r>
                        <a:rPr lang="en-PH" sz="1500" b="1" dirty="0">
                          <a:effectLst/>
                          <a:latin typeface="Arial" panose="020B0604020202020204" pitchFamily="34" charset="0"/>
                        </a:rPr>
                        <a:t>Quality of presentation.</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All text and images are of good quality.</a:t>
                      </a:r>
                    </a:p>
                    <a:p>
                      <a:pPr marL="285750" indent="-285750">
                        <a:buFont typeface="Wingdings" pitchFamily="2" charset="2"/>
                        <a:buChar char="q"/>
                      </a:pPr>
                      <a:r>
                        <a:rPr lang="en-PH" sz="1500" dirty="0">
                          <a:effectLst/>
                          <a:latin typeface="ArialMT"/>
                        </a:rPr>
                        <a:t>A picture or diagram of the setup is shown (if the activity has one). </a:t>
                      </a:r>
                    </a:p>
                    <a:p>
                      <a:pPr marL="285750" indent="-285750">
                        <a:buFont typeface="Wingdings" pitchFamily="2" charset="2"/>
                        <a:buChar char="q"/>
                      </a:pPr>
                      <a:r>
                        <a:rPr lang="en-PH" sz="1500" dirty="0">
                          <a:effectLst/>
                          <a:latin typeface="ArialMT"/>
                        </a:rPr>
                        <a:t>Code has sufficient comments and guides.</a:t>
                      </a:r>
                    </a:p>
                    <a:p>
                      <a:pPr marL="285750" indent="-285750">
                        <a:buFont typeface="Wingdings" pitchFamily="2" charset="2"/>
                        <a:buChar char="q"/>
                      </a:pPr>
                      <a:r>
                        <a:rPr lang="en-PH" sz="1500" dirty="0">
                          <a:effectLst/>
                          <a:latin typeface="ArialMT"/>
                        </a:rPr>
                        <a:t>All plots are properly labeled and are visually understandable. </a:t>
                      </a:r>
                    </a:p>
                    <a:p>
                      <a:pPr marL="285750" indent="-285750">
                        <a:buFont typeface="Wingdings" pitchFamily="2" charset="2"/>
                        <a:buChar char="q"/>
                      </a:pPr>
                      <a:r>
                        <a:rPr lang="en-PH" sz="1500" dirty="0">
                          <a:effectLst/>
                          <a:latin typeface="ArialMT"/>
                        </a:rPr>
                        <a:t>The report is clear.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 panose="020B0604020202020204" pitchFamily="34" charset="0"/>
                          <a:cs typeface="Arial" panose="020B0604020202020204" pitchFamily="34" charset="0"/>
                        </a:rPr>
                        <a:t>30</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90772410"/>
                  </a:ext>
                </a:extLst>
              </a:tr>
              <a:tr h="0">
                <a:tc>
                  <a:txBody>
                    <a:bodyPr/>
                    <a:lstStyle/>
                    <a:p>
                      <a:r>
                        <a:rPr lang="en-PH" sz="1500" b="1" dirty="0">
                          <a:effectLst/>
                          <a:latin typeface="Arial" panose="020B0604020202020204" pitchFamily="34" charset="0"/>
                        </a:rPr>
                        <a:t>Reflection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Explained the validity of results.</a:t>
                      </a:r>
                    </a:p>
                    <a:p>
                      <a:pPr marL="285750" indent="-285750">
                        <a:buFont typeface="Wingdings" pitchFamily="2" charset="2"/>
                        <a:buChar char="q"/>
                      </a:pPr>
                      <a:r>
                        <a:rPr lang="en-PH" sz="1500" dirty="0">
                          <a:effectLst/>
                          <a:latin typeface="ArialMT"/>
                        </a:rPr>
                        <a:t>Discussed what went right or wrong in the activity.</a:t>
                      </a:r>
                    </a:p>
                    <a:p>
                      <a:pPr marL="285750" indent="-285750">
                        <a:buFont typeface="Wingdings" pitchFamily="2" charset="2"/>
                        <a:buChar char="q"/>
                      </a:pPr>
                      <a:r>
                        <a:rPr lang="en-PH" sz="1500" dirty="0">
                          <a:effectLst/>
                          <a:latin typeface="ArialMT"/>
                        </a:rPr>
                        <a:t>Justified the self score.</a:t>
                      </a:r>
                    </a:p>
                    <a:p>
                      <a:pPr marL="285750" indent="-285750">
                        <a:buFont typeface="Wingdings" pitchFamily="2" charset="2"/>
                        <a:buChar char="q"/>
                      </a:pPr>
                      <a:r>
                        <a:rPr lang="en-PH" sz="1500" dirty="0">
                          <a:effectLst/>
                          <a:latin typeface="ArialMT"/>
                        </a:rPr>
                        <a:t>Acknowledged sources (e.g. persons consulted, references, etc.)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MT"/>
                        </a:rPr>
                        <a:t>30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08236061"/>
                  </a:ext>
                </a:extLst>
              </a:tr>
              <a:tr h="0">
                <a:tc>
                  <a:txBody>
                    <a:bodyPr/>
                    <a:lstStyle/>
                    <a:p>
                      <a:r>
                        <a:rPr lang="en-PH" sz="1500" b="1">
                          <a:effectLst/>
                          <a:latin typeface="Arial" panose="020B0604020202020204" pitchFamily="34" charset="0"/>
                        </a:rPr>
                        <a:t>Ownership </a:t>
                      </a:r>
                      <a:endParaRPr lang="en-PH" sz="150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285750" indent="-285750">
                        <a:buFont typeface="Wingdings" pitchFamily="2" charset="2"/>
                        <a:buChar char="q"/>
                      </a:pPr>
                      <a:r>
                        <a:rPr lang="en-PH" sz="1500" dirty="0">
                          <a:effectLst/>
                          <a:latin typeface="ArialMT"/>
                        </a:rPr>
                        <a:t>Applied the technique on other data </a:t>
                      </a:r>
                      <a:r>
                        <a:rPr lang="en-PH" sz="1500" dirty="0">
                          <a:solidFill>
                            <a:srgbClr val="FF0000"/>
                          </a:solidFill>
                          <a:effectLst/>
                          <a:latin typeface="ArialMT"/>
                        </a:rPr>
                        <a:t>(I have no other data since I don’t have a projector at home)</a:t>
                      </a:r>
                    </a:p>
                    <a:p>
                      <a:pPr marL="285750" indent="-285750">
                        <a:buFont typeface="Wingdings" pitchFamily="2" charset="2"/>
                        <a:buChar char="q"/>
                      </a:pPr>
                      <a:r>
                        <a:rPr lang="en-PH" sz="1500" dirty="0">
                          <a:effectLst/>
                          <a:latin typeface="ArialMT"/>
                        </a:rPr>
                        <a:t>Discovered limitations in the technique </a:t>
                      </a:r>
                      <a:r>
                        <a:rPr lang="en-PH" sz="1500" dirty="0">
                          <a:solidFill>
                            <a:srgbClr val="FF0000"/>
                          </a:solidFill>
                          <a:effectLst/>
                          <a:latin typeface="ArialMT"/>
                        </a:rPr>
                        <a:t>(Selecting small ROIs is better than the whole rock itself)</a:t>
                      </a:r>
                    </a:p>
                    <a:p>
                      <a:pPr marL="285750" indent="-285750">
                        <a:buFont typeface="Wingdings" pitchFamily="2" charset="2"/>
                        <a:buChar char="q"/>
                      </a:pPr>
                      <a:r>
                        <a:rPr lang="en-PH" sz="1500" dirty="0">
                          <a:effectLst/>
                          <a:latin typeface="ArialMT"/>
                        </a:rPr>
                        <a:t>Introduced improvements to the technique </a:t>
                      </a:r>
                      <a:r>
                        <a:rPr lang="en-PH" sz="1500" dirty="0">
                          <a:solidFill>
                            <a:srgbClr val="FF0000"/>
                          </a:solidFill>
                          <a:effectLst/>
                          <a:latin typeface="ArialMT"/>
                        </a:rPr>
                        <a:t>(applying FFT for better reconstruction of the object)</a:t>
                      </a:r>
                    </a:p>
                    <a:p>
                      <a:pPr marL="285750" marR="0" lvl="0" indent="-285750" algn="l" defTabSz="914377" rtl="0" eaLnBrk="1" fontAlgn="auto" latinLnBrk="0" hangingPunct="1">
                        <a:lnSpc>
                          <a:spcPct val="100000"/>
                        </a:lnSpc>
                        <a:spcBef>
                          <a:spcPts val="0"/>
                        </a:spcBef>
                        <a:spcAft>
                          <a:spcPts val="0"/>
                        </a:spcAft>
                        <a:buClrTx/>
                        <a:buSzTx/>
                        <a:buFont typeface="Wingdings" pitchFamily="2" charset="2"/>
                        <a:buChar char="q"/>
                        <a:tabLst/>
                        <a:defRPr/>
                      </a:pPr>
                      <a:r>
                        <a:rPr lang="en-PH" sz="1500" dirty="0">
                          <a:solidFill>
                            <a:srgbClr val="FF0000"/>
                          </a:solidFill>
                          <a:latin typeface="ArialMT"/>
                        </a:rPr>
                        <a:t>Deducting 3 points because although I attempted to apply the quality-guide phase unwrapping technique, </a:t>
                      </a:r>
                      <a:r>
                        <a:rPr lang="en-PH" sz="1500" dirty="0" err="1">
                          <a:solidFill>
                            <a:srgbClr val="FF0000"/>
                          </a:solidFill>
                          <a:latin typeface="ArialMT"/>
                        </a:rPr>
                        <a:t>Matlab</a:t>
                      </a:r>
                      <a:r>
                        <a:rPr lang="en-PH" sz="1500" dirty="0">
                          <a:solidFill>
                            <a:srgbClr val="FF0000"/>
                          </a:solidFill>
                          <a:latin typeface="ArialMT"/>
                        </a:rPr>
                        <a:t> online was not able to run it so I was not able to unwrap it.</a:t>
                      </a:r>
                      <a:endParaRPr lang="en-PH" sz="1500" dirty="0">
                        <a:solidFill>
                          <a:srgbClr val="FF0000"/>
                        </a:solidFill>
                        <a:effectLst/>
                        <a:latin typeface="ArialM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PH" sz="1500" dirty="0">
                          <a:effectLst/>
                          <a:latin typeface="ArialMT"/>
                        </a:rPr>
                        <a:t>7 </a:t>
                      </a:r>
                      <a:endParaRPr lang="en-PH" sz="1500" dirty="0">
                        <a:effectLst/>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05981173"/>
                  </a:ext>
                </a:extLst>
              </a:tr>
            </a:tbl>
          </a:graphicData>
        </a:graphic>
      </p:graphicFrame>
      <p:pic>
        <p:nvPicPr>
          <p:cNvPr id="16386" name="Picture 2" descr="Checkmark PNG, Checkmark Transparent Background - FreeIconsPNG">
            <a:extLst>
              <a:ext uri="{FF2B5EF4-FFF2-40B4-BE49-F238E27FC236}">
                <a16:creationId xmlns:a16="http://schemas.microsoft.com/office/drawing/2014/main" id="{85463C1B-2794-D7CC-7969-ADBC40935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249" y="464876"/>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heckmark PNG, Checkmark Transparent Background - FreeIconsPNG">
            <a:extLst>
              <a:ext uri="{FF2B5EF4-FFF2-40B4-BE49-F238E27FC236}">
                <a16:creationId xmlns:a16="http://schemas.microsoft.com/office/drawing/2014/main" id="{E9557D65-A334-F960-F5A1-4EEEC0003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8859" y="696558"/>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heckmark PNG, Checkmark Transparent Background - FreeIconsPNG">
            <a:extLst>
              <a:ext uri="{FF2B5EF4-FFF2-40B4-BE49-F238E27FC236}">
                <a16:creationId xmlns:a16="http://schemas.microsoft.com/office/drawing/2014/main" id="{60156FDA-6E44-FEA4-D2D0-7866672E77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929983"/>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heckmark PNG, Checkmark Transparent Background - FreeIconsPNG">
            <a:extLst>
              <a:ext uri="{FF2B5EF4-FFF2-40B4-BE49-F238E27FC236}">
                <a16:creationId xmlns:a16="http://schemas.microsoft.com/office/drawing/2014/main" id="{ECCD3378-890C-B492-C59C-B2E7FB07D3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1241651"/>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heckmark PNG, Checkmark Transparent Background - FreeIconsPNG">
            <a:extLst>
              <a:ext uri="{FF2B5EF4-FFF2-40B4-BE49-F238E27FC236}">
                <a16:creationId xmlns:a16="http://schemas.microsoft.com/office/drawing/2014/main" id="{A380E57D-9DAD-DBCF-4165-B1AD2F6CCC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1927184"/>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heckmark PNG, Checkmark Transparent Background - FreeIconsPNG">
            <a:extLst>
              <a:ext uri="{FF2B5EF4-FFF2-40B4-BE49-F238E27FC236}">
                <a16:creationId xmlns:a16="http://schemas.microsoft.com/office/drawing/2014/main" id="{C646A741-002D-4358-7D4E-3ECE7C028F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6093" y="2154890"/>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heckmark PNG, Checkmark Transparent Background - FreeIconsPNG">
            <a:extLst>
              <a:ext uri="{FF2B5EF4-FFF2-40B4-BE49-F238E27FC236}">
                <a16:creationId xmlns:a16="http://schemas.microsoft.com/office/drawing/2014/main" id="{5D2E5AD0-22F6-1075-54D3-95631AB2A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2579649"/>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Checkmark PNG, Checkmark Transparent Background - FreeIconsPNG">
            <a:extLst>
              <a:ext uri="{FF2B5EF4-FFF2-40B4-BE49-F238E27FC236}">
                <a16:creationId xmlns:a16="http://schemas.microsoft.com/office/drawing/2014/main" id="{6B41FBDB-E0E3-CF7F-E007-850F291DFC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286664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Checkmark PNG, Checkmark Transparent Background - FreeIconsPNG">
            <a:extLst>
              <a:ext uri="{FF2B5EF4-FFF2-40B4-BE49-F238E27FC236}">
                <a16:creationId xmlns:a16="http://schemas.microsoft.com/office/drawing/2014/main" id="{7DAD79A7-0308-B633-E03F-0E61D8E02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3091482"/>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Checkmark PNG, Checkmark Transparent Background - FreeIconsPNG">
            <a:extLst>
              <a:ext uri="{FF2B5EF4-FFF2-40B4-BE49-F238E27FC236}">
                <a16:creationId xmlns:a16="http://schemas.microsoft.com/office/drawing/2014/main" id="{95D2F2C7-6D61-669A-8CB2-C7C13E50F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3353930"/>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heckmark PNG, Checkmark Transparent Background - FreeIconsPNG">
            <a:extLst>
              <a:ext uri="{FF2B5EF4-FFF2-40B4-BE49-F238E27FC236}">
                <a16:creationId xmlns:a16="http://schemas.microsoft.com/office/drawing/2014/main" id="{53F83A22-B8D6-1867-DA8D-F545F254B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0334" y="3636893"/>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Checkmark PNG, Checkmark Transparent Background - FreeIconsPNG">
            <a:extLst>
              <a:ext uri="{FF2B5EF4-FFF2-40B4-BE49-F238E27FC236}">
                <a16:creationId xmlns:a16="http://schemas.microsoft.com/office/drawing/2014/main" id="{22C5DEA8-260A-848B-A378-872537E824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4584371"/>
            <a:ext cx="336282" cy="3194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Checkmark PNG, Checkmark Transparent Background - FreeIconsPNG">
            <a:extLst>
              <a:ext uri="{FF2B5EF4-FFF2-40B4-BE49-F238E27FC236}">
                <a16:creationId xmlns:a16="http://schemas.microsoft.com/office/drawing/2014/main" id="{CBB52963-9A72-A6EE-9D98-7814D48776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5994" y="1530257"/>
            <a:ext cx="336282" cy="3194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236C612-6309-6D50-349B-2DAF975C8957}"/>
              </a:ext>
            </a:extLst>
          </p:cNvPr>
          <p:cNvSpPr txBox="1"/>
          <p:nvPr/>
        </p:nvSpPr>
        <p:spPr>
          <a:xfrm>
            <a:off x="11271318" y="5597144"/>
            <a:ext cx="993913" cy="707886"/>
          </a:xfrm>
          <a:prstGeom prst="rect">
            <a:avLst/>
          </a:prstGeom>
          <a:noFill/>
        </p:spPr>
        <p:txBody>
          <a:bodyPr wrap="square" rtlCol="0">
            <a:spAutoFit/>
          </a:bodyPr>
          <a:lstStyle/>
          <a:p>
            <a:r>
              <a:rPr lang="en-US" sz="4000" b="1" dirty="0">
                <a:solidFill>
                  <a:schemeClr val="accent6">
                    <a:lumMod val="75000"/>
                  </a:schemeClr>
                </a:solidFill>
              </a:rPr>
              <a:t>97</a:t>
            </a:r>
          </a:p>
        </p:txBody>
      </p:sp>
      <p:pic>
        <p:nvPicPr>
          <p:cNvPr id="24" name="Picture 2" descr="Checkmark PNG, Checkmark Transparent Background - FreeIconsPNG">
            <a:extLst>
              <a:ext uri="{FF2B5EF4-FFF2-40B4-BE49-F238E27FC236}">
                <a16:creationId xmlns:a16="http://schemas.microsoft.com/office/drawing/2014/main" id="{66C4BCFF-C63E-952B-3556-09007E6634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2139" y="5057401"/>
            <a:ext cx="336282" cy="31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1827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B6D9A2-EE50-A6E6-AC0A-080F02C40FF1}"/>
              </a:ext>
            </a:extLst>
          </p:cNvPr>
          <p:cNvSpPr>
            <a:spLocks noGrp="1"/>
          </p:cNvSpPr>
          <p:nvPr>
            <p:ph type="title"/>
          </p:nvPr>
        </p:nvSpPr>
        <p:spPr>
          <a:xfrm>
            <a:off x="3111690" y="122067"/>
            <a:ext cx="8538005" cy="1067209"/>
          </a:xfrm>
        </p:spPr>
        <p:txBody>
          <a:bodyPr>
            <a:normAutofit/>
          </a:bodyPr>
          <a:lstStyle/>
          <a:p>
            <a:r>
              <a:rPr lang="en-US" sz="3600" b="1" i="1" dirty="0">
                <a:solidFill>
                  <a:schemeClr val="accent4">
                    <a:lumMod val="60000"/>
                    <a:lumOff val="40000"/>
                  </a:schemeClr>
                </a:solidFill>
                <a:latin typeface="Arial" panose="020B0604020202020204" pitchFamily="34" charset="0"/>
                <a:cs typeface="Arial" panose="020B0604020202020204" pitchFamily="34" charset="0"/>
              </a:rPr>
              <a:t>Shape from Structured Light</a:t>
            </a:r>
          </a:p>
        </p:txBody>
      </p:sp>
      <p:pic>
        <p:nvPicPr>
          <p:cNvPr id="4" name="Picture 3" descr="A picture containing indoor&#10;&#10;Description automatically generated">
            <a:extLst>
              <a:ext uri="{FF2B5EF4-FFF2-40B4-BE49-F238E27FC236}">
                <a16:creationId xmlns:a16="http://schemas.microsoft.com/office/drawing/2014/main" id="{B5D6C3B9-361A-CF15-FFB2-75DED9C34AE4}"/>
              </a:ext>
            </a:extLst>
          </p:cNvPr>
          <p:cNvPicPr>
            <a:picLocks noChangeAspect="1"/>
          </p:cNvPicPr>
          <p:nvPr/>
        </p:nvPicPr>
        <p:blipFill rotWithShape="1">
          <a:blip r:embed="rId2"/>
          <a:srcRect l="4412" r="20589" b="1"/>
          <a:stretch/>
        </p:blipFill>
        <p:spPr>
          <a:xfrm>
            <a:off x="325438" y="1033565"/>
            <a:ext cx="3072832" cy="3072832"/>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1" name="Group 10">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2" name="Freeform: Shape 11">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3" name="Freeform: Shape 12">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Content Placeholder 2">
            <a:extLst>
              <a:ext uri="{FF2B5EF4-FFF2-40B4-BE49-F238E27FC236}">
                <a16:creationId xmlns:a16="http://schemas.microsoft.com/office/drawing/2014/main" id="{D2DF7767-D637-0E78-D559-B9B2DF4BD0A8}"/>
              </a:ext>
            </a:extLst>
          </p:cNvPr>
          <p:cNvSpPr>
            <a:spLocks noGrp="1"/>
          </p:cNvSpPr>
          <p:nvPr>
            <p:ph idx="1"/>
          </p:nvPr>
        </p:nvSpPr>
        <p:spPr>
          <a:xfrm>
            <a:off x="3567401" y="1150619"/>
            <a:ext cx="8082294" cy="4636384"/>
          </a:xfrm>
        </p:spPr>
        <p:txBody>
          <a:bodyPr>
            <a:normAutofit lnSpcReduction="10000"/>
          </a:bodyPr>
          <a:lstStyle/>
          <a:p>
            <a:pPr marL="0" indent="0">
              <a:buNone/>
            </a:pPr>
            <a:r>
              <a:rPr lang="en-PH" sz="1900" dirty="0">
                <a:solidFill>
                  <a:schemeClr val="bg1"/>
                </a:solidFill>
                <a:latin typeface="Verdana" panose="020B0604030504040204" pitchFamily="34" charset="0"/>
                <a:ea typeface="Verdana" panose="020B0604030504040204" pitchFamily="34" charset="0"/>
                <a:cs typeface="Verdana" panose="020B0604030504040204" pitchFamily="34" charset="0"/>
              </a:rPr>
              <a:t>Three-dimension (3D) imaging techniques have a wide array of applications in industry, cultural heritage, medicine, and criminal investigation [1,2]. The 3D shape measurement technology seeks to characterize the geometric information or the surface of</a:t>
            </a:r>
            <a:br>
              <a:rPr lang="en-PH" sz="1900" dirty="0">
                <a:solidFill>
                  <a:schemeClr val="bg1"/>
                </a:solidFill>
                <a:latin typeface="Verdana" panose="020B0604030504040204" pitchFamily="34" charset="0"/>
                <a:ea typeface="Verdana" panose="020B0604030504040204" pitchFamily="34" charset="0"/>
                <a:cs typeface="Verdana" panose="020B0604030504040204" pitchFamily="34" charset="0"/>
              </a:rPr>
            </a:br>
            <a:r>
              <a:rPr lang="en-PH" sz="1900" dirty="0">
                <a:solidFill>
                  <a:schemeClr val="bg1"/>
                </a:solidFill>
                <a:latin typeface="Verdana" panose="020B0604030504040204" pitchFamily="34" charset="0"/>
                <a:ea typeface="Verdana" panose="020B0604030504040204" pitchFamily="34" charset="0"/>
                <a:cs typeface="Verdana" panose="020B0604030504040204" pitchFamily="34" charset="0"/>
              </a:rPr>
              <a:t>an object. Of the many forms of technologies in this field, one of these is the </a:t>
            </a:r>
            <a:r>
              <a:rPr lang="en-PH" sz="1900" dirty="0">
                <a:solidFill>
                  <a:schemeClr val="accent4">
                    <a:lumMod val="60000"/>
                    <a:lumOff val="40000"/>
                  </a:schemeClr>
                </a:solidFill>
                <a:latin typeface="Verdana" panose="020B0604030504040204" pitchFamily="34" charset="0"/>
                <a:ea typeface="Verdana" panose="020B0604030504040204" pitchFamily="34" charset="0"/>
                <a:cs typeface="Verdana" panose="020B0604030504040204" pitchFamily="34" charset="0"/>
              </a:rPr>
              <a:t>structured light </a:t>
            </a:r>
            <a:r>
              <a:rPr lang="en-PH" sz="1900" dirty="0">
                <a:solidFill>
                  <a:schemeClr val="bg1"/>
                </a:solidFill>
                <a:latin typeface="Verdana" panose="020B0604030504040204" pitchFamily="34" charset="0"/>
                <a:ea typeface="Verdana" panose="020B0604030504040204" pitchFamily="34" charset="0"/>
                <a:cs typeface="Verdana" panose="020B0604030504040204" pitchFamily="34" charset="0"/>
              </a:rPr>
              <a:t>branch, which is self descriptive in its </a:t>
            </a:r>
            <a:r>
              <a:rPr lang="en-PH" sz="1900" dirty="0">
                <a:solidFill>
                  <a:schemeClr val="accent4">
                    <a:lumMod val="60000"/>
                    <a:lumOff val="40000"/>
                  </a:schemeClr>
                </a:solidFill>
                <a:latin typeface="Verdana" panose="020B0604030504040204" pitchFamily="34" charset="0"/>
                <a:ea typeface="Verdana" panose="020B0604030504040204" pitchFamily="34" charset="0"/>
                <a:cs typeface="Verdana" panose="020B0604030504040204" pitchFamily="34" charset="0"/>
              </a:rPr>
              <a:t>non-contact approach to characterizing the surface of an object </a:t>
            </a:r>
            <a:r>
              <a:rPr lang="en-PH" sz="1900" dirty="0">
                <a:solidFill>
                  <a:schemeClr val="bg1"/>
                </a:solidFill>
                <a:latin typeface="Verdana" panose="020B0604030504040204" pitchFamily="34" charset="0"/>
                <a:ea typeface="Verdana" panose="020B0604030504040204" pitchFamily="34" charset="0"/>
                <a:cs typeface="Verdana" panose="020B0604030504040204" pitchFamily="34" charset="0"/>
              </a:rPr>
              <a:t>[3].</a:t>
            </a:r>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indent="0">
              <a:buNone/>
            </a:pPr>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Structured light works by illuminating a sinusoidal pattern onto it just like in figure 1. Notice how the rock distorts the projected pattern. </a:t>
            </a:r>
            <a:r>
              <a:rPr lang="en-PH" sz="1900" dirty="0">
                <a:solidFill>
                  <a:schemeClr val="bg1"/>
                </a:solidFill>
                <a:latin typeface="Verdana" panose="020B0604030504040204" pitchFamily="34" charset="0"/>
                <a:ea typeface="Verdana" panose="020B0604030504040204" pitchFamily="34" charset="0"/>
                <a:cs typeface="Verdana" panose="020B0604030504040204" pitchFamily="34" charset="0"/>
              </a:rPr>
              <a:t>These deformations, although 2D, produce a basis for the recreation of the surface of a 3D object.</a:t>
            </a:r>
            <a:r>
              <a:rPr lang="en-PH" sz="1900" dirty="0">
                <a:solidFill>
                  <a:schemeClr val="accent6">
                    <a:lumMod val="40000"/>
                    <a:lumOff val="60000"/>
                  </a:schemeClr>
                </a:solidFill>
                <a:latin typeface="Verdana" panose="020B0604030504040204" pitchFamily="34" charset="0"/>
                <a:ea typeface="Verdana" panose="020B0604030504040204" pitchFamily="34" charset="0"/>
                <a:cs typeface="Verdana" panose="020B0604030504040204" pitchFamily="34" charset="0"/>
              </a:rPr>
              <a:t> </a:t>
            </a:r>
          </a:p>
          <a:p>
            <a:pPr marL="0" indent="0">
              <a:buNone/>
            </a:pPr>
            <a:endPar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endParaRPr>
          </a:p>
          <a:p>
            <a:pPr marL="0" indent="0">
              <a:buNone/>
            </a:pPr>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And using </a:t>
            </a:r>
            <a:r>
              <a:rPr lang="en-PH" sz="1900" dirty="0">
                <a:solidFill>
                  <a:schemeClr val="accent4">
                    <a:lumMod val="60000"/>
                    <a:lumOff val="40000"/>
                  </a:schemeClr>
                </a:solidFill>
                <a:latin typeface="Verdana" panose="020B0604030504040204" pitchFamily="34" charset="0"/>
                <a:ea typeface="Verdana" panose="020B0604030504040204" pitchFamily="34" charset="0"/>
                <a:cs typeface="Verdana" panose="020B0604030504040204" pitchFamily="34" charset="0"/>
              </a:rPr>
              <a:t>Phase Shift Profilometry</a:t>
            </a:r>
            <a:r>
              <a:rPr lang="en-US" sz="1900" dirty="0">
                <a:solidFill>
                  <a:schemeClr val="bg1"/>
                </a:solidFill>
                <a:latin typeface="Verdana" panose="020B0604030504040204" pitchFamily="34" charset="0"/>
                <a:ea typeface="Verdana" panose="020B0604030504040204" pitchFamily="34" charset="0"/>
                <a:cs typeface="Verdana" panose="020B0604030504040204" pitchFamily="34" charset="0"/>
              </a:rPr>
              <a:t>, we can </a:t>
            </a:r>
            <a:r>
              <a:rPr lang="en-PH" sz="1900" dirty="0">
                <a:solidFill>
                  <a:schemeClr val="bg1"/>
                </a:solidFill>
                <a:latin typeface="Verdana" panose="020B0604030504040204" pitchFamily="34" charset="0"/>
                <a:ea typeface="Verdana" panose="020B0604030504040204" pitchFamily="34" charset="0"/>
                <a:cs typeface="Verdana" panose="020B0604030504040204" pitchFamily="34" charset="0"/>
              </a:rPr>
              <a:t>estimate the phases of the intensity patterns for all pixels on the image. We can also 3D this using Fourier Transform Profilometry.</a:t>
            </a:r>
          </a:p>
        </p:txBody>
      </p:sp>
      <p:grpSp>
        <p:nvGrpSpPr>
          <p:cNvPr id="15"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6" name="Freeform: Shape 15">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TextBox 4">
            <a:extLst>
              <a:ext uri="{FF2B5EF4-FFF2-40B4-BE49-F238E27FC236}">
                <a16:creationId xmlns:a16="http://schemas.microsoft.com/office/drawing/2014/main" id="{45BBDDC0-BE35-B6AB-133E-6995C89EA8BD}"/>
              </a:ext>
            </a:extLst>
          </p:cNvPr>
          <p:cNvSpPr txBox="1"/>
          <p:nvPr/>
        </p:nvSpPr>
        <p:spPr>
          <a:xfrm>
            <a:off x="542305" y="4203865"/>
            <a:ext cx="2738516" cy="738664"/>
          </a:xfrm>
          <a:prstGeom prst="rect">
            <a:avLst/>
          </a:prstGeom>
          <a:noFill/>
        </p:spPr>
        <p:txBody>
          <a:bodyPr wrap="square" rtlCol="0">
            <a:spAutoFit/>
          </a:bodyPr>
          <a:lstStyle/>
          <a:p>
            <a:r>
              <a:rPr lang="en-US" sz="1400" dirty="0">
                <a:solidFill>
                  <a:schemeClr val="bg1">
                    <a:lumMod val="65000"/>
                  </a:schemeClr>
                </a:solidFill>
                <a:latin typeface="Arial" panose="020B0604020202020204" pitchFamily="34" charset="0"/>
                <a:cs typeface="Arial" panose="020B0604020202020204" pitchFamily="34" charset="0"/>
              </a:rPr>
              <a:t>Figure 1. Projected sinusoidal pattern on </a:t>
            </a:r>
            <a:r>
              <a:rPr lang="en-US" sz="1400" dirty="0" err="1">
                <a:solidFill>
                  <a:schemeClr val="bg1">
                    <a:lumMod val="65000"/>
                  </a:schemeClr>
                </a:solidFill>
                <a:latin typeface="Arial" panose="020B0604020202020204" pitchFamily="34" charset="0"/>
                <a:cs typeface="Arial" panose="020B0604020202020204" pitchFamily="34" charset="0"/>
              </a:rPr>
              <a:t>Ticao</a:t>
            </a:r>
            <a:r>
              <a:rPr lang="en-US" sz="1400" dirty="0">
                <a:solidFill>
                  <a:schemeClr val="bg1">
                    <a:lumMod val="65000"/>
                  </a:schemeClr>
                </a:solidFill>
                <a:latin typeface="Arial" panose="020B0604020202020204" pitchFamily="34" charset="0"/>
                <a:cs typeface="Arial" panose="020B0604020202020204" pitchFamily="34" charset="0"/>
              </a:rPr>
              <a:t> stone bearing </a:t>
            </a:r>
            <a:r>
              <a:rPr lang="en-US" sz="1400" dirty="0" err="1">
                <a:solidFill>
                  <a:schemeClr val="bg1">
                    <a:lumMod val="65000"/>
                  </a:schemeClr>
                </a:solidFill>
                <a:latin typeface="Arial" panose="020B0604020202020204" pitchFamily="34" charset="0"/>
                <a:cs typeface="Arial" panose="020B0604020202020204" pitchFamily="34" charset="0"/>
              </a:rPr>
              <a:t>Baybayin</a:t>
            </a:r>
            <a:r>
              <a:rPr lang="en-US" sz="1400" dirty="0">
                <a:solidFill>
                  <a:schemeClr val="bg1">
                    <a:lumMod val="65000"/>
                  </a:schemeClr>
                </a:solidFill>
                <a:latin typeface="Arial" panose="020B0604020202020204" pitchFamily="34" charset="0"/>
                <a:cs typeface="Arial" panose="020B0604020202020204" pitchFamily="34" charset="0"/>
              </a:rPr>
              <a:t> symbols.</a:t>
            </a:r>
          </a:p>
        </p:txBody>
      </p:sp>
      <p:sp>
        <p:nvSpPr>
          <p:cNvPr id="21" name="TextBox 20">
            <a:extLst>
              <a:ext uri="{FF2B5EF4-FFF2-40B4-BE49-F238E27FC236}">
                <a16:creationId xmlns:a16="http://schemas.microsoft.com/office/drawing/2014/main" id="{7C06674E-81B9-96BC-2F16-F8F7B09DFB67}"/>
              </a:ext>
            </a:extLst>
          </p:cNvPr>
          <p:cNvSpPr txBox="1"/>
          <p:nvPr/>
        </p:nvSpPr>
        <p:spPr>
          <a:xfrm>
            <a:off x="0" y="6131913"/>
            <a:ext cx="10059022" cy="707886"/>
          </a:xfrm>
          <a:prstGeom prst="rect">
            <a:avLst/>
          </a:prstGeom>
          <a:noFill/>
        </p:spPr>
        <p:txBody>
          <a:bodyPr wrap="square">
            <a:spAutoFit/>
          </a:bodyPr>
          <a:lstStyle/>
          <a:p>
            <a:r>
              <a:rPr lang="en-PH" sz="1000" b="0" i="0" u="none" strike="noStrike" dirty="0">
                <a:solidFill>
                  <a:schemeClr val="bg1"/>
                </a:solidFill>
                <a:effectLst/>
                <a:latin typeface="+mj-lt"/>
              </a:rPr>
              <a:t>[1] </a:t>
            </a:r>
            <a:r>
              <a:rPr lang="en-PH" sz="1000" b="0" i="0" u="none" strike="noStrike" dirty="0" err="1">
                <a:solidFill>
                  <a:schemeClr val="bg1"/>
                </a:solidFill>
                <a:effectLst/>
                <a:latin typeface="+mj-lt"/>
              </a:rPr>
              <a:t>Sansoni</a:t>
            </a:r>
            <a:r>
              <a:rPr lang="en-PH" sz="1000" b="0" i="0" u="none" strike="noStrike" dirty="0">
                <a:solidFill>
                  <a:schemeClr val="bg1"/>
                </a:solidFill>
                <a:effectLst/>
                <a:latin typeface="+mj-lt"/>
              </a:rPr>
              <a:t>, G.; </a:t>
            </a:r>
            <a:r>
              <a:rPr lang="en-PH" sz="1000" b="0" i="0" u="none" strike="noStrike" dirty="0" err="1">
                <a:solidFill>
                  <a:schemeClr val="bg1"/>
                </a:solidFill>
                <a:effectLst/>
                <a:latin typeface="+mj-lt"/>
              </a:rPr>
              <a:t>Trebeschi</a:t>
            </a:r>
            <a:r>
              <a:rPr lang="en-PH" sz="1000" b="0" i="0" u="none" strike="noStrike" dirty="0">
                <a:solidFill>
                  <a:schemeClr val="bg1"/>
                </a:solidFill>
                <a:effectLst/>
                <a:latin typeface="+mj-lt"/>
              </a:rPr>
              <a:t>, M.; </a:t>
            </a:r>
            <a:r>
              <a:rPr lang="en-PH" sz="1000" b="0" i="0" u="none" strike="noStrike" dirty="0" err="1">
                <a:solidFill>
                  <a:schemeClr val="bg1"/>
                </a:solidFill>
                <a:effectLst/>
                <a:latin typeface="+mj-lt"/>
              </a:rPr>
              <a:t>Docchio</a:t>
            </a:r>
            <a:r>
              <a:rPr lang="en-PH" sz="1000" b="0" i="0" u="none" strike="noStrike" dirty="0">
                <a:solidFill>
                  <a:schemeClr val="bg1"/>
                </a:solidFill>
                <a:effectLst/>
                <a:latin typeface="+mj-lt"/>
              </a:rPr>
              <a:t>, F. State-of-the-art and application of 3D imaging sensors in industry, cultural heritage, medicine, and criminal investigation. Sensors 2009, 9, 568–601.</a:t>
            </a:r>
            <a:br>
              <a:rPr lang="en-PH" sz="1000" dirty="0">
                <a:solidFill>
                  <a:schemeClr val="bg1"/>
                </a:solidFill>
                <a:latin typeface="+mj-lt"/>
              </a:rPr>
            </a:br>
            <a:r>
              <a:rPr lang="en-PH" sz="1000" b="0" i="0" u="none" strike="noStrike" dirty="0">
                <a:solidFill>
                  <a:schemeClr val="bg1"/>
                </a:solidFill>
                <a:effectLst/>
                <a:latin typeface="+mj-lt"/>
              </a:rPr>
              <a:t>[2] </a:t>
            </a:r>
            <a:r>
              <a:rPr lang="en-PH" sz="1000" b="0" i="0" u="none" strike="noStrike" dirty="0" err="1">
                <a:solidFill>
                  <a:schemeClr val="bg1"/>
                </a:solidFill>
                <a:effectLst/>
                <a:latin typeface="+mj-lt"/>
              </a:rPr>
              <a:t>Blais</a:t>
            </a:r>
            <a:r>
              <a:rPr lang="en-PH" sz="1000" b="0" i="0" u="none" strike="noStrike" dirty="0">
                <a:solidFill>
                  <a:schemeClr val="bg1"/>
                </a:solidFill>
                <a:effectLst/>
                <a:latin typeface="+mj-lt"/>
              </a:rPr>
              <a:t> F. A review of 20 years of range sensors development. J. Electronic Imaging. 2004;13:231–240.</a:t>
            </a:r>
          </a:p>
          <a:p>
            <a:r>
              <a:rPr lang="en-PH" sz="1000" dirty="0">
                <a:solidFill>
                  <a:schemeClr val="bg1"/>
                </a:solidFill>
                <a:latin typeface="+mj-lt"/>
              </a:rPr>
              <a:t>[3] </a:t>
            </a:r>
            <a:r>
              <a:rPr lang="en-PH" sz="1000" dirty="0" err="1">
                <a:solidFill>
                  <a:schemeClr val="bg1"/>
                </a:solidFill>
                <a:latin typeface="+mj-lt"/>
              </a:rPr>
              <a:t>Zuo</a:t>
            </a:r>
            <a:r>
              <a:rPr lang="en-PH" sz="1000" dirty="0">
                <a:solidFill>
                  <a:schemeClr val="bg1"/>
                </a:solidFill>
                <a:latin typeface="+mj-lt"/>
              </a:rPr>
              <a:t>, C., Feng, S., Huang, L., Tao, T., Yin, W., Chen Q. Phase shifting algorithms for fringe projection profilometry: A review. Science Direct, Optica and Lasers in Engineering, Volume 109, Page 23-59. October 2018.</a:t>
            </a:r>
            <a:endParaRPr lang="en-US" sz="1000" dirty="0">
              <a:solidFill>
                <a:schemeClr val="bg1"/>
              </a:solidFill>
              <a:latin typeface="+mj-lt"/>
            </a:endParaRPr>
          </a:p>
        </p:txBody>
      </p:sp>
      <p:sp>
        <p:nvSpPr>
          <p:cNvPr id="8" name="Slide Number Placeholder 7">
            <a:extLst>
              <a:ext uri="{FF2B5EF4-FFF2-40B4-BE49-F238E27FC236}">
                <a16:creationId xmlns:a16="http://schemas.microsoft.com/office/drawing/2014/main" id="{B7AE959B-45AF-AD2D-C7BC-27F980865FDD}"/>
              </a:ext>
            </a:extLst>
          </p:cNvPr>
          <p:cNvSpPr>
            <a:spLocks noGrp="1"/>
          </p:cNvSpPr>
          <p:nvPr>
            <p:ph type="sldNum" sz="quarter" idx="12"/>
          </p:nvPr>
        </p:nvSpPr>
        <p:spPr/>
        <p:txBody>
          <a:bodyPr/>
          <a:lstStyle/>
          <a:p>
            <a:fld id="{6489849B-02F8-D64F-9A37-D149AF643E0A}" type="slidenum">
              <a:rPr lang="en-US" smtClean="0"/>
              <a:t>3</a:t>
            </a:fld>
            <a:endParaRPr lang="en-US"/>
          </a:p>
        </p:txBody>
      </p:sp>
    </p:spTree>
    <p:extLst>
      <p:ext uri="{BB962C8B-B14F-4D97-AF65-F5344CB8AC3E}">
        <p14:creationId xmlns:p14="http://schemas.microsoft.com/office/powerpoint/2010/main" val="266358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9">
            <a:extLst>
              <a:ext uri="{FF2B5EF4-FFF2-40B4-BE49-F238E27FC236}">
                <a16:creationId xmlns:a16="http://schemas.microsoft.com/office/drawing/2014/main" id="{47CC9DB0-B4C2-4A2E-8BF0-11FD740FF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1">
            <a:extLst>
              <a:ext uri="{FF2B5EF4-FFF2-40B4-BE49-F238E27FC236}">
                <a16:creationId xmlns:a16="http://schemas.microsoft.com/office/drawing/2014/main" id="{4C76678D-D923-4081-8304-7B49CC971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4" name="Title 1">
            <a:extLst>
              <a:ext uri="{FF2B5EF4-FFF2-40B4-BE49-F238E27FC236}">
                <a16:creationId xmlns:a16="http://schemas.microsoft.com/office/drawing/2014/main" id="{FA2ACD24-4CE9-CEE7-9BF8-586C71CAB6AD}"/>
              </a:ext>
            </a:extLst>
          </p:cNvPr>
          <p:cNvSpPr>
            <a:spLocks noGrp="1"/>
          </p:cNvSpPr>
          <p:nvPr>
            <p:ph type="title"/>
          </p:nvPr>
        </p:nvSpPr>
        <p:spPr>
          <a:xfrm>
            <a:off x="5984096" y="685797"/>
            <a:ext cx="6095830" cy="2824166"/>
          </a:xfrm>
        </p:spPr>
        <p:txBody>
          <a:bodyPr vert="horz" lIns="91440" tIns="45720" rIns="91440" bIns="45720" rtlCol="0" anchor="t">
            <a:normAutofit/>
          </a:bodyPr>
          <a:lstStyle/>
          <a:p>
            <a:pPr defTabSz="914400"/>
            <a:r>
              <a:rPr lang="en-US" sz="4800" b="1" i="1" dirty="0"/>
              <a:t>Phase Shift Profilometry</a:t>
            </a:r>
          </a:p>
        </p:txBody>
      </p:sp>
      <p:pic>
        <p:nvPicPr>
          <p:cNvPr id="5" name="Picture 4" descr="A picture containing indoor&#10;&#10;Description automatically generated">
            <a:extLst>
              <a:ext uri="{FF2B5EF4-FFF2-40B4-BE49-F238E27FC236}">
                <a16:creationId xmlns:a16="http://schemas.microsoft.com/office/drawing/2014/main" id="{9659CA1C-A83E-87B1-6CB5-F73C925B54C5}"/>
              </a:ext>
            </a:extLst>
          </p:cNvPr>
          <p:cNvPicPr>
            <a:picLocks noChangeAspect="1"/>
          </p:cNvPicPr>
          <p:nvPr/>
        </p:nvPicPr>
        <p:blipFill rotWithShape="1">
          <a:blip r:embed="rId2"/>
          <a:srcRect l="4413" r="20586"/>
          <a:stretch/>
        </p:blipFill>
        <p:spPr>
          <a:xfrm>
            <a:off x="280657" y="1300233"/>
            <a:ext cx="4364708" cy="4364708"/>
          </a:xfrm>
          <a:prstGeom prst="rect">
            <a:avLst/>
          </a:prstGeom>
        </p:spPr>
      </p:pic>
      <p:sp>
        <p:nvSpPr>
          <p:cNvPr id="28" name="Graphic 14">
            <a:extLst>
              <a:ext uri="{FF2B5EF4-FFF2-40B4-BE49-F238E27FC236}">
                <a16:creationId xmlns:a16="http://schemas.microsoft.com/office/drawing/2014/main" id="{E081C197-85C9-48AC-B705-A964FBE21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112075" y="1161449"/>
            <a:ext cx="2337184" cy="2339398"/>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50000"/>
            </a:schemeClr>
          </a:solidFill>
          <a:ln w="9525" cap="flat">
            <a:noFill/>
            <a:prstDash val="solid"/>
            <a:miter/>
          </a:ln>
        </p:spPr>
        <p:txBody>
          <a:bodyPr rtlCol="0" anchor="ctr"/>
          <a:lstStyle/>
          <a:p>
            <a:endParaRPr lang="en-US"/>
          </a:p>
        </p:txBody>
      </p:sp>
      <p:sp>
        <p:nvSpPr>
          <p:cNvPr id="29" name="Graphic 14">
            <a:extLst>
              <a:ext uri="{FF2B5EF4-FFF2-40B4-BE49-F238E27FC236}">
                <a16:creationId xmlns:a16="http://schemas.microsoft.com/office/drawing/2014/main" id="{35CBE3AB-4E4B-4D8C-846A-D1143F61E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2449259" y="1161449"/>
            <a:ext cx="2337184" cy="2339398"/>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30" name="Rectangle 17">
            <a:extLst>
              <a:ext uri="{FF2B5EF4-FFF2-40B4-BE49-F238E27FC236}">
                <a16:creationId xmlns:a16="http://schemas.microsoft.com/office/drawing/2014/main" id="{D749AA93-ED20-4292-8E1A-D4A643A9E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1533"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Graphic 14">
            <a:extLst>
              <a:ext uri="{FF2B5EF4-FFF2-40B4-BE49-F238E27FC236}">
                <a16:creationId xmlns:a16="http://schemas.microsoft.com/office/drawing/2014/main" id="{24567B83-5612-408D-A70F-23ED8C74A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2075" y="3506971"/>
            <a:ext cx="2337184" cy="2339398"/>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25000"/>
            </a:schemeClr>
          </a:solidFill>
          <a:ln w="9525" cap="flat">
            <a:noFill/>
            <a:prstDash val="solid"/>
            <a:miter/>
          </a:ln>
        </p:spPr>
        <p:txBody>
          <a:bodyPr rtlCol="0" anchor="ctr"/>
          <a:lstStyle/>
          <a:p>
            <a:endParaRPr lang="en-US"/>
          </a:p>
        </p:txBody>
      </p:sp>
      <p:sp>
        <p:nvSpPr>
          <p:cNvPr id="32" name="Graphic 14">
            <a:extLst>
              <a:ext uri="{FF2B5EF4-FFF2-40B4-BE49-F238E27FC236}">
                <a16:creationId xmlns:a16="http://schemas.microsoft.com/office/drawing/2014/main" id="{A7491B3F-28E1-47D2-9EDB-4A3F9B1926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449259" y="3506971"/>
            <a:ext cx="2337184" cy="2339398"/>
          </a:xfrm>
          <a:custGeom>
            <a:avLst/>
            <a:gdLst>
              <a:gd name="connsiteX0" fmla="*/ 2616327 w 2616326"/>
              <a:gd name="connsiteY0" fmla="*/ 634841 h 2618803"/>
              <a:gd name="connsiteX1" fmla="*/ 2616327 w 2616326"/>
              <a:gd name="connsiteY1" fmla="*/ 0 h 2618803"/>
              <a:gd name="connsiteX2" fmla="*/ 0 w 2616326"/>
              <a:gd name="connsiteY2" fmla="*/ 0 h 2618803"/>
              <a:gd name="connsiteX3" fmla="*/ 0 w 2616326"/>
              <a:gd name="connsiteY3" fmla="*/ 2618804 h 2618803"/>
              <a:gd name="connsiteX4" fmla="*/ 634270 w 2616326"/>
              <a:gd name="connsiteY4" fmla="*/ 2618804 h 2618803"/>
              <a:gd name="connsiteX5" fmla="*/ 2616327 w 2616326"/>
              <a:gd name="connsiteY5" fmla="*/ 634841 h 261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326" h="2618803">
                <a:moveTo>
                  <a:pt x="2616327" y="634841"/>
                </a:moveTo>
                <a:lnTo>
                  <a:pt x="2616327" y="0"/>
                </a:lnTo>
                <a:lnTo>
                  <a:pt x="0" y="0"/>
                </a:lnTo>
                <a:lnTo>
                  <a:pt x="0" y="2618804"/>
                </a:lnTo>
                <a:lnTo>
                  <a:pt x="634270" y="2618804"/>
                </a:lnTo>
                <a:cubicBezTo>
                  <a:pt x="634270" y="1523143"/>
                  <a:pt x="1521619" y="634841"/>
                  <a:pt x="2616327" y="634841"/>
                </a:cubicBezTo>
                <a:close/>
              </a:path>
            </a:pathLst>
          </a:custGeom>
          <a:solidFill>
            <a:schemeClr val="bg1">
              <a:alpha val="50000"/>
            </a:schemeClr>
          </a:solidFill>
          <a:ln w="9525" cap="flat">
            <a:noFill/>
            <a:prstDash val="solid"/>
            <a:miter/>
          </a:ln>
        </p:spPr>
        <p:txBody>
          <a:bodyPr rtlCol="0" anchor="ctr"/>
          <a:lstStyle/>
          <a:p>
            <a:endParaRPr lang="en-US"/>
          </a:p>
        </p:txBody>
      </p:sp>
      <p:sp>
        <p:nvSpPr>
          <p:cNvPr id="33" name="Rectangle 23">
            <a:extLst>
              <a:ext uri="{FF2B5EF4-FFF2-40B4-BE49-F238E27FC236}">
                <a16:creationId xmlns:a16="http://schemas.microsoft.com/office/drawing/2014/main" id="{0C308872-31A9-429E-8A83-4B91CF947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4131B4-93B1-C54D-F117-2DA652797E6A}"/>
              </a:ext>
            </a:extLst>
          </p:cNvPr>
          <p:cNvSpPr txBox="1"/>
          <p:nvPr/>
        </p:nvSpPr>
        <p:spPr>
          <a:xfrm>
            <a:off x="5984095" y="1781299"/>
            <a:ext cx="5677474" cy="4093428"/>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We can divide PSP into three main steps:</a:t>
            </a:r>
          </a:p>
          <a:p>
            <a:endParaRPr lang="en-US" sz="2000" dirty="0">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a:pPr>
            <a:r>
              <a:rPr lang="en-US" sz="2000" b="1" dirty="0">
                <a:latin typeface="Verdana" panose="020B0604030504040204" pitchFamily="34" charset="0"/>
                <a:ea typeface="Verdana" panose="020B0604030504040204" pitchFamily="34" charset="0"/>
                <a:cs typeface="Verdana" panose="020B0604030504040204" pitchFamily="34" charset="0"/>
              </a:rPr>
              <a:t>Phase wrapping</a:t>
            </a:r>
          </a:p>
          <a:p>
            <a:pPr marL="857250" lvl="1" indent="-400050">
              <a:buFont typeface="+mj-lt"/>
              <a:buAutoNum type="romanLcPeriod"/>
            </a:pPr>
            <a:r>
              <a:rPr lang="en-US" sz="2000" dirty="0">
                <a:latin typeface="Verdana" panose="020B0604030504040204" pitchFamily="34" charset="0"/>
                <a:ea typeface="Verdana" panose="020B0604030504040204" pitchFamily="34" charset="0"/>
                <a:cs typeface="Verdana" panose="020B0604030504040204" pitchFamily="34" charset="0"/>
              </a:rPr>
              <a:t>Projecting 4 intensity functions</a:t>
            </a:r>
          </a:p>
          <a:p>
            <a:pPr marL="857250" lvl="1" indent="-400050">
              <a:buFont typeface="+mj-lt"/>
              <a:buAutoNum type="romanLcPeriod"/>
            </a:pPr>
            <a:r>
              <a:rPr lang="en-US" sz="2000" dirty="0">
                <a:latin typeface="Verdana" panose="020B0604030504040204" pitchFamily="34" charset="0"/>
                <a:ea typeface="Verdana" panose="020B0604030504040204" pitchFamily="34" charset="0"/>
                <a:cs typeface="Verdana" panose="020B0604030504040204" pitchFamily="34" charset="0"/>
              </a:rPr>
              <a:t>Subtracting like terms</a:t>
            </a:r>
          </a:p>
          <a:p>
            <a:pPr marL="857250" lvl="1" indent="-400050">
              <a:buFont typeface="+mj-lt"/>
              <a:buAutoNum type="romanLcPeriod"/>
            </a:pPr>
            <a:r>
              <a:rPr lang="en-US" sz="2000" dirty="0">
                <a:latin typeface="Verdana" panose="020B0604030504040204" pitchFamily="34" charset="0"/>
                <a:ea typeface="Verdana" panose="020B0604030504040204" pitchFamily="34" charset="0"/>
                <a:cs typeface="Verdana" panose="020B0604030504040204" pitchFamily="34" charset="0"/>
              </a:rPr>
              <a:t>Solving phase</a:t>
            </a:r>
          </a:p>
          <a:p>
            <a:pPr marL="857250" lvl="1" indent="-400050">
              <a:buFont typeface="+mj-lt"/>
              <a:buAutoNum type="romanLcPeriod"/>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a:pPr>
            <a:r>
              <a:rPr lang="en-US" sz="2000" b="1" dirty="0">
                <a:latin typeface="Verdana" panose="020B0604030504040204" pitchFamily="34" charset="0"/>
                <a:ea typeface="Verdana" panose="020B0604030504040204" pitchFamily="34" charset="0"/>
                <a:cs typeface="Verdana" panose="020B0604030504040204" pitchFamily="34" charset="0"/>
              </a:rPr>
              <a:t>Phase unwrapping</a:t>
            </a:r>
          </a:p>
          <a:p>
            <a:pPr marL="342900" indent="-342900">
              <a:buAutoNum type="arabicPeriod"/>
            </a:pPr>
            <a:endParaRPr lang="en-US" sz="2000" dirty="0">
              <a:latin typeface="Verdana" panose="020B0604030504040204" pitchFamily="34" charset="0"/>
              <a:ea typeface="Verdana" panose="020B0604030504040204" pitchFamily="34" charset="0"/>
              <a:cs typeface="Verdana" panose="020B0604030504040204" pitchFamily="34" charset="0"/>
            </a:endParaRPr>
          </a:p>
          <a:p>
            <a:pPr marL="342900" indent="-342900">
              <a:buAutoNum type="arabicPeriod"/>
            </a:pPr>
            <a:r>
              <a:rPr lang="en-US" sz="2000" b="1" dirty="0">
                <a:latin typeface="Verdana" panose="020B0604030504040204" pitchFamily="34" charset="0"/>
                <a:ea typeface="Verdana" panose="020B0604030504040204" pitchFamily="34" charset="0"/>
                <a:cs typeface="Verdana" panose="020B0604030504040204" pitchFamily="34" charset="0"/>
              </a:rPr>
              <a:t>Phase-to-height conversion</a:t>
            </a:r>
          </a:p>
          <a:p>
            <a:pPr marL="971550" lvl="1" indent="-514350">
              <a:buFont typeface="+mj-lt"/>
              <a:buAutoNum type="romanLcPeriod"/>
            </a:pPr>
            <a:r>
              <a:rPr lang="en-US" sz="2000" dirty="0">
                <a:latin typeface="Verdana" panose="020B0604030504040204" pitchFamily="34" charset="0"/>
                <a:ea typeface="Verdana" panose="020B0604030504040204" pitchFamily="34" charset="0"/>
                <a:cs typeface="Verdana" panose="020B0604030504040204" pitchFamily="34" charset="0"/>
              </a:rPr>
              <a:t>Estimating the reference</a:t>
            </a:r>
          </a:p>
          <a:p>
            <a:pPr marL="971550" lvl="1" indent="-514350">
              <a:buFont typeface="+mj-lt"/>
              <a:buAutoNum type="romanLcPeriod"/>
            </a:pPr>
            <a:r>
              <a:rPr lang="en-US" sz="2000" dirty="0">
                <a:latin typeface="Verdana" panose="020B0604030504040204" pitchFamily="34" charset="0"/>
                <a:ea typeface="Verdana" panose="020B0604030504040204" pitchFamily="34" charset="0"/>
                <a:cs typeface="Verdana" panose="020B0604030504040204" pitchFamily="34" charset="0"/>
              </a:rPr>
              <a:t>Getting phase difference</a:t>
            </a:r>
          </a:p>
          <a:p>
            <a:pPr marL="971550" lvl="1" indent="-514350">
              <a:buFont typeface="+mj-lt"/>
              <a:buAutoNum type="romanLcPeriod"/>
            </a:pPr>
            <a:r>
              <a:rPr lang="en-US" sz="2000" dirty="0">
                <a:latin typeface="Verdana" panose="020B0604030504040204" pitchFamily="34" charset="0"/>
                <a:ea typeface="Verdana" panose="020B0604030504040204" pitchFamily="34" charset="0"/>
                <a:cs typeface="Verdana" panose="020B0604030504040204" pitchFamily="34" charset="0"/>
              </a:rPr>
              <a:t>3D reconstruction</a:t>
            </a:r>
          </a:p>
        </p:txBody>
      </p:sp>
      <p:sp>
        <p:nvSpPr>
          <p:cNvPr id="7" name="Slide Number Placeholder 6">
            <a:extLst>
              <a:ext uri="{FF2B5EF4-FFF2-40B4-BE49-F238E27FC236}">
                <a16:creationId xmlns:a16="http://schemas.microsoft.com/office/drawing/2014/main" id="{B3B703CB-F92B-3A68-222C-BF684B08C400}"/>
              </a:ext>
            </a:extLst>
          </p:cNvPr>
          <p:cNvSpPr>
            <a:spLocks noGrp="1"/>
          </p:cNvSpPr>
          <p:nvPr>
            <p:ph type="sldNum" sz="quarter" idx="12"/>
          </p:nvPr>
        </p:nvSpPr>
        <p:spPr/>
        <p:txBody>
          <a:bodyPr/>
          <a:lstStyle/>
          <a:p>
            <a:fld id="{6489849B-02F8-D64F-9A37-D149AF643E0A}" type="slidenum">
              <a:rPr lang="en-US" smtClean="0"/>
              <a:t>4</a:t>
            </a:fld>
            <a:endParaRPr lang="en-US"/>
          </a:p>
        </p:txBody>
      </p:sp>
    </p:spTree>
    <p:extLst>
      <p:ext uri="{BB962C8B-B14F-4D97-AF65-F5344CB8AC3E}">
        <p14:creationId xmlns:p14="http://schemas.microsoft.com/office/powerpoint/2010/main" val="3361437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8F880F9-CDD6-B434-F642-036E1222696F}"/>
              </a:ext>
            </a:extLst>
          </p:cNvPr>
          <p:cNvPicPr>
            <a:picLocks noChangeAspect="1"/>
          </p:cNvPicPr>
          <p:nvPr/>
        </p:nvPicPr>
        <p:blipFill>
          <a:blip r:embed="rId2"/>
          <a:stretch>
            <a:fillRect/>
          </a:stretch>
        </p:blipFill>
        <p:spPr>
          <a:xfrm>
            <a:off x="5541990" y="537293"/>
            <a:ext cx="6463963" cy="5957173"/>
          </a:xfrm>
          <a:prstGeom prst="rect">
            <a:avLst/>
          </a:prstGeom>
        </p:spPr>
      </p:pic>
      <p:sp>
        <p:nvSpPr>
          <p:cNvPr id="2" name="Slide Number Placeholder 1">
            <a:extLst>
              <a:ext uri="{FF2B5EF4-FFF2-40B4-BE49-F238E27FC236}">
                <a16:creationId xmlns:a16="http://schemas.microsoft.com/office/drawing/2014/main" id="{2ED12E4D-DAFD-01CB-5098-A8F96B038233}"/>
              </a:ext>
            </a:extLst>
          </p:cNvPr>
          <p:cNvSpPr>
            <a:spLocks noGrp="1"/>
          </p:cNvSpPr>
          <p:nvPr>
            <p:ph type="sldNum" sz="quarter" idx="12"/>
          </p:nvPr>
        </p:nvSpPr>
        <p:spPr/>
        <p:txBody>
          <a:bodyPr/>
          <a:lstStyle/>
          <a:p>
            <a:fld id="{6489849B-02F8-D64F-9A37-D149AF643E0A}" type="slidenum">
              <a:rPr lang="en-US" smtClean="0"/>
              <a:t>5</a:t>
            </a:fld>
            <a:endParaRPr lang="en-US"/>
          </a:p>
        </p:txBody>
      </p:sp>
      <p:sp>
        <p:nvSpPr>
          <p:cNvPr id="4" name="Rectangle 3">
            <a:extLst>
              <a:ext uri="{FF2B5EF4-FFF2-40B4-BE49-F238E27FC236}">
                <a16:creationId xmlns:a16="http://schemas.microsoft.com/office/drawing/2014/main" id="{3AA33A53-8681-2F1D-580C-0DB68257780E}"/>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Step 1: Phase wrapping, </a:t>
            </a:r>
            <a:r>
              <a:rPr lang="en-US" sz="2400" b="1" i="1" dirty="0">
                <a:solidFill>
                  <a:schemeClr val="accent4">
                    <a:lumMod val="60000"/>
                    <a:lumOff val="40000"/>
                  </a:schemeClr>
                </a:solidFill>
                <a:latin typeface="Arial" panose="020B0604020202020204" pitchFamily="34" charset="0"/>
                <a:cs typeface="Arial" panose="020B0604020202020204" pitchFamily="34" charset="0"/>
              </a:rPr>
              <a:t>projecting four intensity functions </a:t>
            </a:r>
          </a:p>
        </p:txBody>
      </p:sp>
      <p:sp>
        <p:nvSpPr>
          <p:cNvPr id="3" name="Rectangle 2">
            <a:extLst>
              <a:ext uri="{FF2B5EF4-FFF2-40B4-BE49-F238E27FC236}">
                <a16:creationId xmlns:a16="http://schemas.microsoft.com/office/drawing/2014/main" id="{077D09ED-8AEB-D806-EAE2-55638BBF9B54}"/>
              </a:ext>
            </a:extLst>
          </p:cNvPr>
          <p:cNvSpPr/>
          <p:nvPr/>
        </p:nvSpPr>
        <p:spPr>
          <a:xfrm>
            <a:off x="261257" y="537293"/>
            <a:ext cx="4963886" cy="5957173"/>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DA8B0C6-B17D-48A7-A57D-E86F46DCE165}"/>
              </a:ext>
            </a:extLst>
          </p:cNvPr>
          <p:cNvSpPr txBox="1"/>
          <p:nvPr/>
        </p:nvSpPr>
        <p:spPr>
          <a:xfrm>
            <a:off x="391886" y="629392"/>
            <a:ext cx="4536374" cy="5016758"/>
          </a:xfrm>
          <a:prstGeom prst="rect">
            <a:avLst/>
          </a:prstGeom>
          <a:noFill/>
        </p:spPr>
        <p:txBody>
          <a:bodyPr wrap="square" rtlCol="0">
            <a:spAutoFit/>
          </a:bodyPr>
          <a:lstStyle/>
          <a:p>
            <a:r>
              <a:rPr lang="en-PH" sz="1600" dirty="0">
                <a:latin typeface="Verdana" panose="020B0604030504040204" pitchFamily="34" charset="0"/>
                <a:ea typeface="Verdana" panose="020B0604030504040204" pitchFamily="34" charset="0"/>
                <a:cs typeface="Verdana" panose="020B0604030504040204" pitchFamily="34" charset="0"/>
              </a:rPr>
              <a:t>In this activity We have 4 phase shifted sinusoidal patterns (I1,I2,I3,I4) as shown in the </a:t>
            </a:r>
            <a:r>
              <a:rPr lang="en-PH" sz="1600" dirty="0" err="1">
                <a:latin typeface="Verdana" panose="020B0604030504040204" pitchFamily="34" charset="0"/>
                <a:ea typeface="Verdana" panose="020B0604030504040204" pitchFamily="34" charset="0"/>
                <a:cs typeface="Verdana" panose="020B0604030504040204" pitchFamily="34" charset="0"/>
              </a:rPr>
              <a:t>matlab</a:t>
            </a:r>
            <a:r>
              <a:rPr lang="en-PH" sz="1600" dirty="0">
                <a:latin typeface="Verdana" panose="020B0604030504040204" pitchFamily="34" charset="0"/>
                <a:ea typeface="Verdana" panose="020B0604030504040204" pitchFamily="34" charset="0"/>
                <a:cs typeface="Verdana" panose="020B0604030504040204" pitchFamily="34" charset="0"/>
              </a:rPr>
              <a:t> code. We can express these as intensity functions given by:</a:t>
            </a: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r>
              <a:rPr lang="en-PH" sz="1600" dirty="0">
                <a:latin typeface="Verdana" panose="020B0604030504040204" pitchFamily="34" charset="0"/>
                <a:ea typeface="Verdana" panose="020B0604030504040204" pitchFamily="34" charset="0"/>
                <a:cs typeface="Verdana" panose="020B0604030504040204" pitchFamily="34" charset="0"/>
              </a:rPr>
              <a:t>Where </a:t>
            </a:r>
            <a:r>
              <a:rPr lang="en-PH" sz="1600" i="1" dirty="0">
                <a:latin typeface="Verdana" panose="020B0604030504040204" pitchFamily="34" charset="0"/>
                <a:ea typeface="Verdana" panose="020B0604030504040204" pitchFamily="34" charset="0"/>
                <a:cs typeface="Verdana" panose="020B0604030504040204" pitchFamily="34" charset="0"/>
              </a:rPr>
              <a:t>I</a:t>
            </a:r>
            <a:r>
              <a:rPr lang="en-PH" sz="1600" i="1" baseline="-25000" dirty="0">
                <a:latin typeface="Verdana" panose="020B0604030504040204" pitchFamily="34" charset="0"/>
                <a:ea typeface="Verdana" panose="020B0604030504040204" pitchFamily="34" charset="0"/>
                <a:cs typeface="Verdana" panose="020B0604030504040204" pitchFamily="34" charset="0"/>
              </a:rPr>
              <a:t>o</a:t>
            </a:r>
            <a:r>
              <a:rPr lang="en-PH" sz="1600" dirty="0">
                <a:latin typeface="Verdana" panose="020B0604030504040204" pitchFamily="34" charset="0"/>
                <a:ea typeface="Verdana" panose="020B0604030504040204" pitchFamily="34" charset="0"/>
                <a:cs typeface="Verdana" panose="020B0604030504040204" pitchFamily="34" charset="0"/>
              </a:rPr>
              <a:t>(</a:t>
            </a:r>
            <a:r>
              <a:rPr lang="en-PH" sz="1600" i="1" dirty="0" err="1">
                <a:latin typeface="Verdana" panose="020B0604030504040204" pitchFamily="34" charset="0"/>
                <a:ea typeface="Verdana" panose="020B0604030504040204" pitchFamily="34" charset="0"/>
                <a:cs typeface="Verdana" panose="020B0604030504040204" pitchFamily="34" charset="0"/>
              </a:rPr>
              <a:t>x</a:t>
            </a:r>
            <a:r>
              <a:rPr lang="en-PH" sz="1600" dirty="0" err="1">
                <a:latin typeface="Verdana" panose="020B0604030504040204" pitchFamily="34" charset="0"/>
                <a:ea typeface="Verdana" panose="020B0604030504040204" pitchFamily="34" charset="0"/>
                <a:cs typeface="Verdana" panose="020B0604030504040204" pitchFamily="34" charset="0"/>
              </a:rPr>
              <a:t>,</a:t>
            </a:r>
            <a:r>
              <a:rPr lang="en-PH" sz="1600" i="1" dirty="0" err="1">
                <a:latin typeface="Verdana" panose="020B0604030504040204" pitchFamily="34" charset="0"/>
                <a:ea typeface="Verdana" panose="020B0604030504040204" pitchFamily="34" charset="0"/>
                <a:cs typeface="Verdana" panose="020B0604030504040204" pitchFamily="34" charset="0"/>
              </a:rPr>
              <a:t>y</a:t>
            </a:r>
            <a:r>
              <a:rPr lang="en-PH" sz="1600" dirty="0">
                <a:latin typeface="Verdana" panose="020B0604030504040204" pitchFamily="34" charset="0"/>
                <a:ea typeface="Verdana" panose="020B0604030504040204" pitchFamily="34" charset="0"/>
                <a:cs typeface="Verdana" panose="020B0604030504040204" pitchFamily="34" charset="0"/>
              </a:rPr>
              <a:t>)is the average background intensity, </a:t>
            </a:r>
            <a:r>
              <a:rPr lang="en-PH" sz="1600" i="1" dirty="0" err="1">
                <a:latin typeface="Verdana" panose="020B0604030504040204" pitchFamily="34" charset="0"/>
                <a:ea typeface="Verdana" panose="020B0604030504040204" pitchFamily="34" charset="0"/>
                <a:cs typeface="Verdana" panose="020B0604030504040204" pitchFamily="34" charset="0"/>
              </a:rPr>
              <a:t>I</a:t>
            </a:r>
            <a:r>
              <a:rPr lang="en-PH" sz="1600" i="1" baseline="-25000" dirty="0" err="1">
                <a:latin typeface="Verdana" panose="020B0604030504040204" pitchFamily="34" charset="0"/>
                <a:ea typeface="Verdana" panose="020B0604030504040204" pitchFamily="34" charset="0"/>
                <a:cs typeface="Verdana" panose="020B0604030504040204" pitchFamily="34" charset="0"/>
              </a:rPr>
              <a:t>mod</a:t>
            </a:r>
            <a:r>
              <a:rPr lang="en-PH" sz="1600" dirty="0">
                <a:latin typeface="Verdana" panose="020B0604030504040204" pitchFamily="34" charset="0"/>
                <a:ea typeface="Verdana" panose="020B0604030504040204" pitchFamily="34" charset="0"/>
                <a:cs typeface="Verdana" panose="020B0604030504040204" pitchFamily="34" charset="0"/>
              </a:rPr>
              <a:t>(</a:t>
            </a:r>
            <a:r>
              <a:rPr lang="en-PH" sz="1600" i="1" dirty="0" err="1">
                <a:latin typeface="Verdana" panose="020B0604030504040204" pitchFamily="34" charset="0"/>
                <a:ea typeface="Verdana" panose="020B0604030504040204" pitchFamily="34" charset="0"/>
                <a:cs typeface="Verdana" panose="020B0604030504040204" pitchFamily="34" charset="0"/>
              </a:rPr>
              <a:t>x</a:t>
            </a:r>
            <a:r>
              <a:rPr lang="en-PH" sz="1600" dirty="0" err="1">
                <a:latin typeface="Verdana" panose="020B0604030504040204" pitchFamily="34" charset="0"/>
                <a:ea typeface="Verdana" panose="020B0604030504040204" pitchFamily="34" charset="0"/>
                <a:cs typeface="Verdana" panose="020B0604030504040204" pitchFamily="34" charset="0"/>
              </a:rPr>
              <a:t>,</a:t>
            </a:r>
            <a:r>
              <a:rPr lang="en-PH" sz="1600" i="1" dirty="0" err="1">
                <a:latin typeface="Verdana" panose="020B0604030504040204" pitchFamily="34" charset="0"/>
                <a:ea typeface="Verdana" panose="020B0604030504040204" pitchFamily="34" charset="0"/>
                <a:cs typeface="Verdana" panose="020B0604030504040204" pitchFamily="34" charset="0"/>
              </a:rPr>
              <a:t>y</a:t>
            </a:r>
            <a:r>
              <a:rPr lang="en-PH" sz="1600" dirty="0">
                <a:latin typeface="Verdana" panose="020B0604030504040204" pitchFamily="34" charset="0"/>
                <a:ea typeface="Verdana" panose="020B0604030504040204" pitchFamily="34" charset="0"/>
                <a:cs typeface="Verdana" panose="020B0604030504040204" pitchFamily="34" charset="0"/>
              </a:rPr>
              <a:t>)is the intensity value of the fringe pattern and is the phase value. Similarly, we can express the above equations as </a:t>
            </a:r>
          </a:p>
          <a:p>
            <a:br>
              <a:rPr lang="en-PH" sz="1600" dirty="0">
                <a:latin typeface="Verdana" panose="020B0604030504040204" pitchFamily="34" charset="0"/>
                <a:ea typeface="Verdana" panose="020B0604030504040204" pitchFamily="34" charset="0"/>
                <a:cs typeface="Verdana" panose="020B0604030504040204" pitchFamily="34" charset="0"/>
              </a:rPr>
            </a:br>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7" name="Picture 6">
            <a:extLst>
              <a:ext uri="{FF2B5EF4-FFF2-40B4-BE49-F238E27FC236}">
                <a16:creationId xmlns:a16="http://schemas.microsoft.com/office/drawing/2014/main" id="{B73B713D-8749-3727-15BF-A4BADCC7042E}"/>
              </a:ext>
            </a:extLst>
          </p:cNvPr>
          <p:cNvPicPr>
            <a:picLocks noChangeAspect="1"/>
          </p:cNvPicPr>
          <p:nvPr/>
        </p:nvPicPr>
        <p:blipFill>
          <a:blip r:embed="rId3"/>
          <a:stretch>
            <a:fillRect/>
          </a:stretch>
        </p:blipFill>
        <p:spPr>
          <a:xfrm>
            <a:off x="844084" y="1858437"/>
            <a:ext cx="3812130" cy="1303217"/>
          </a:xfrm>
          <a:prstGeom prst="rect">
            <a:avLst/>
          </a:prstGeom>
        </p:spPr>
      </p:pic>
      <p:pic>
        <p:nvPicPr>
          <p:cNvPr id="8" name="Picture 7">
            <a:extLst>
              <a:ext uri="{FF2B5EF4-FFF2-40B4-BE49-F238E27FC236}">
                <a16:creationId xmlns:a16="http://schemas.microsoft.com/office/drawing/2014/main" id="{41055DA4-4466-CF3B-D027-7C5E3B7A7ABA}"/>
              </a:ext>
            </a:extLst>
          </p:cNvPr>
          <p:cNvPicPr>
            <a:picLocks noChangeAspect="1"/>
          </p:cNvPicPr>
          <p:nvPr/>
        </p:nvPicPr>
        <p:blipFill>
          <a:blip r:embed="rId4"/>
          <a:stretch>
            <a:fillRect/>
          </a:stretch>
        </p:blipFill>
        <p:spPr>
          <a:xfrm>
            <a:off x="986855" y="4869506"/>
            <a:ext cx="3521649" cy="1236826"/>
          </a:xfrm>
          <a:prstGeom prst="rect">
            <a:avLst/>
          </a:prstGeom>
        </p:spPr>
      </p:pic>
    </p:spTree>
    <p:extLst>
      <p:ext uri="{BB962C8B-B14F-4D97-AF65-F5344CB8AC3E}">
        <p14:creationId xmlns:p14="http://schemas.microsoft.com/office/powerpoint/2010/main" val="4283592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D12E4D-DAFD-01CB-5098-A8F96B038233}"/>
              </a:ext>
            </a:extLst>
          </p:cNvPr>
          <p:cNvSpPr>
            <a:spLocks noGrp="1"/>
          </p:cNvSpPr>
          <p:nvPr>
            <p:ph type="sldNum" sz="quarter" idx="12"/>
          </p:nvPr>
        </p:nvSpPr>
        <p:spPr/>
        <p:txBody>
          <a:bodyPr/>
          <a:lstStyle/>
          <a:p>
            <a:fld id="{6489849B-02F8-D64F-9A37-D149AF643E0A}" type="slidenum">
              <a:rPr lang="en-US" smtClean="0"/>
              <a:t>6</a:t>
            </a:fld>
            <a:endParaRPr lang="en-US"/>
          </a:p>
        </p:txBody>
      </p:sp>
      <p:sp>
        <p:nvSpPr>
          <p:cNvPr id="4" name="Rectangle 3">
            <a:extLst>
              <a:ext uri="{FF2B5EF4-FFF2-40B4-BE49-F238E27FC236}">
                <a16:creationId xmlns:a16="http://schemas.microsoft.com/office/drawing/2014/main" id="{3AA33A53-8681-2F1D-580C-0DB68257780E}"/>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Step 1: Phase wrapping, </a:t>
            </a:r>
            <a:r>
              <a:rPr lang="en-US" sz="2400" b="1" i="1" dirty="0">
                <a:solidFill>
                  <a:schemeClr val="accent4">
                    <a:lumMod val="60000"/>
                    <a:lumOff val="40000"/>
                  </a:schemeClr>
                </a:solidFill>
                <a:latin typeface="Arial" panose="020B0604020202020204" pitchFamily="34" charset="0"/>
                <a:cs typeface="Arial" panose="020B0604020202020204" pitchFamily="34" charset="0"/>
              </a:rPr>
              <a:t>projecting four intensity functions </a:t>
            </a:r>
          </a:p>
        </p:txBody>
      </p:sp>
      <p:sp>
        <p:nvSpPr>
          <p:cNvPr id="3" name="Rectangle 2">
            <a:extLst>
              <a:ext uri="{FF2B5EF4-FFF2-40B4-BE49-F238E27FC236}">
                <a16:creationId xmlns:a16="http://schemas.microsoft.com/office/drawing/2014/main" id="{077D09ED-8AEB-D806-EAE2-55638BBF9B54}"/>
              </a:ext>
            </a:extLst>
          </p:cNvPr>
          <p:cNvSpPr/>
          <p:nvPr/>
        </p:nvSpPr>
        <p:spPr>
          <a:xfrm>
            <a:off x="6455145" y="936768"/>
            <a:ext cx="4963886" cy="5170510"/>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7DA8B0C6-B17D-48A7-A57D-E86F46DCE165}"/>
              </a:ext>
            </a:extLst>
          </p:cNvPr>
          <p:cNvSpPr txBox="1"/>
          <p:nvPr/>
        </p:nvSpPr>
        <p:spPr>
          <a:xfrm>
            <a:off x="6585773" y="1081894"/>
            <a:ext cx="4833258" cy="1815882"/>
          </a:xfrm>
          <a:prstGeom prst="rect">
            <a:avLst/>
          </a:prstGeom>
          <a:noFill/>
        </p:spPr>
        <p:txBody>
          <a:bodyPr wrap="square" rtlCol="0">
            <a:spAutoFit/>
          </a:bodyPr>
          <a:lstStyle/>
          <a:p>
            <a:r>
              <a:rPr lang="en-PH" sz="1400" dirty="0">
                <a:latin typeface="Verdana" panose="020B0604030504040204" pitchFamily="34" charset="0"/>
                <a:ea typeface="Verdana" panose="020B0604030504040204" pitchFamily="34" charset="0"/>
                <a:cs typeface="Verdana" panose="020B0604030504040204" pitchFamily="34" charset="0"/>
              </a:rPr>
              <a:t>Since our object of interest (</a:t>
            </a:r>
            <a:r>
              <a:rPr lang="en-PH" sz="1400" dirty="0" err="1">
                <a:latin typeface="Verdana" panose="020B0604030504040204" pitchFamily="34" charset="0"/>
                <a:ea typeface="Verdana" panose="020B0604030504040204" pitchFamily="34" charset="0"/>
                <a:cs typeface="Verdana" panose="020B0604030504040204" pitchFamily="34" charset="0"/>
              </a:rPr>
              <a:t>Ticao</a:t>
            </a:r>
            <a:r>
              <a:rPr lang="en-PH" sz="1400" dirty="0">
                <a:latin typeface="Verdana" panose="020B0604030504040204" pitchFamily="34" charset="0"/>
                <a:ea typeface="Verdana" panose="020B0604030504040204" pitchFamily="34" charset="0"/>
                <a:cs typeface="Verdana" panose="020B0604030504040204" pitchFamily="34" charset="0"/>
              </a:rPr>
              <a:t> rock) is tricky to work with, it is better to select a region of interest (ROI) to 3D instead of the whole rock. We will see the effect of this later. </a:t>
            </a:r>
          </a:p>
          <a:p>
            <a:br>
              <a:rPr lang="en-PH" sz="1400" dirty="0">
                <a:latin typeface="Verdana" panose="020B0604030504040204" pitchFamily="34" charset="0"/>
                <a:ea typeface="Verdana" panose="020B0604030504040204" pitchFamily="34" charset="0"/>
                <a:cs typeface="Verdana" panose="020B0604030504040204" pitchFamily="34" charset="0"/>
              </a:rPr>
            </a:br>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PH" sz="1400" dirty="0">
              <a:latin typeface="Verdana" panose="020B0604030504040204" pitchFamily="34" charset="0"/>
              <a:ea typeface="Verdana" panose="020B0604030504040204" pitchFamily="34" charset="0"/>
              <a:cs typeface="Verdana" panose="020B0604030504040204" pitchFamily="34" charset="0"/>
            </a:endParaRPr>
          </a:p>
          <a:p>
            <a:endParaRPr lang="en-US" sz="1400" dirty="0">
              <a:latin typeface="Verdana" panose="020B0604030504040204" pitchFamily="34" charset="0"/>
              <a:ea typeface="Verdana" panose="020B0604030504040204" pitchFamily="34" charset="0"/>
              <a:cs typeface="Verdana" panose="020B0604030504040204" pitchFamily="34" charset="0"/>
            </a:endParaRPr>
          </a:p>
        </p:txBody>
      </p:sp>
      <p:pic>
        <p:nvPicPr>
          <p:cNvPr id="9" name="Picture 8">
            <a:extLst>
              <a:ext uri="{FF2B5EF4-FFF2-40B4-BE49-F238E27FC236}">
                <a16:creationId xmlns:a16="http://schemas.microsoft.com/office/drawing/2014/main" id="{3BAA79CC-3E53-5C67-5C19-F81C269D6DBC}"/>
              </a:ext>
            </a:extLst>
          </p:cNvPr>
          <p:cNvPicPr>
            <a:picLocks noChangeAspect="1"/>
          </p:cNvPicPr>
          <p:nvPr/>
        </p:nvPicPr>
        <p:blipFill>
          <a:blip r:embed="rId2"/>
          <a:stretch>
            <a:fillRect/>
          </a:stretch>
        </p:blipFill>
        <p:spPr>
          <a:xfrm>
            <a:off x="591429" y="936768"/>
            <a:ext cx="5610377" cy="5170510"/>
          </a:xfrm>
          <a:prstGeom prst="rect">
            <a:avLst/>
          </a:prstGeom>
        </p:spPr>
      </p:pic>
      <p:pic>
        <p:nvPicPr>
          <p:cNvPr id="10" name="Picture 9">
            <a:extLst>
              <a:ext uri="{FF2B5EF4-FFF2-40B4-BE49-F238E27FC236}">
                <a16:creationId xmlns:a16="http://schemas.microsoft.com/office/drawing/2014/main" id="{5E6B7A25-BF1A-2934-6F80-64E8E13C890C}"/>
              </a:ext>
            </a:extLst>
          </p:cNvPr>
          <p:cNvPicPr>
            <a:picLocks noChangeAspect="1"/>
          </p:cNvPicPr>
          <p:nvPr/>
        </p:nvPicPr>
        <p:blipFill rotWithShape="1">
          <a:blip r:embed="rId3"/>
          <a:srcRect l="64021" t="25080" r="3836" b="36296"/>
          <a:stretch/>
        </p:blipFill>
        <p:spPr>
          <a:xfrm>
            <a:off x="6629048" y="2274242"/>
            <a:ext cx="4493767" cy="3374888"/>
          </a:xfrm>
          <a:prstGeom prst="rect">
            <a:avLst/>
          </a:prstGeom>
        </p:spPr>
      </p:pic>
      <p:sp>
        <p:nvSpPr>
          <p:cNvPr id="11" name="TextBox 10">
            <a:extLst>
              <a:ext uri="{FF2B5EF4-FFF2-40B4-BE49-F238E27FC236}">
                <a16:creationId xmlns:a16="http://schemas.microsoft.com/office/drawing/2014/main" id="{50600605-40F8-5544-E932-98B531C3B91B}"/>
              </a:ext>
            </a:extLst>
          </p:cNvPr>
          <p:cNvSpPr txBox="1"/>
          <p:nvPr/>
        </p:nvSpPr>
        <p:spPr>
          <a:xfrm>
            <a:off x="8161409" y="3784911"/>
            <a:ext cx="1013791" cy="584775"/>
          </a:xfrm>
          <a:prstGeom prst="rect">
            <a:avLst/>
          </a:prstGeom>
          <a:noFill/>
        </p:spPr>
        <p:txBody>
          <a:bodyPr wrap="square" rtlCol="0">
            <a:spAutoFit/>
          </a:bodyPr>
          <a:lstStyle/>
          <a:p>
            <a:r>
              <a:rPr lang="en-US" sz="3200" dirty="0">
                <a:ln w="0"/>
                <a:solidFill>
                  <a:srgbClr val="FF0000"/>
                </a:solidFill>
                <a:effectLst>
                  <a:outerShdw blurRad="38100" dist="25400" dir="5400000" algn="ctr" rotWithShape="0">
                    <a:srgbClr val="6E747A">
                      <a:alpha val="43000"/>
                    </a:srgbClr>
                  </a:outerShdw>
                </a:effectLst>
              </a:rPr>
              <a:t>ROI</a:t>
            </a:r>
          </a:p>
        </p:txBody>
      </p:sp>
    </p:spTree>
    <p:extLst>
      <p:ext uri="{BB962C8B-B14F-4D97-AF65-F5344CB8AC3E}">
        <p14:creationId xmlns:p14="http://schemas.microsoft.com/office/powerpoint/2010/main" val="1573591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0E5480-C852-3AC9-8EA2-0952E5CED34C}"/>
              </a:ext>
            </a:extLst>
          </p:cNvPr>
          <p:cNvSpPr/>
          <p:nvPr/>
        </p:nvSpPr>
        <p:spPr>
          <a:xfrm>
            <a:off x="0" y="-1"/>
            <a:ext cx="12192000" cy="423683"/>
          </a:xfrm>
          <a:prstGeom prst="rect">
            <a:avLst/>
          </a:prstGeom>
          <a:solidFill>
            <a:schemeClr val="accent6">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Step 1: Phase wrapping, </a:t>
            </a:r>
            <a:r>
              <a:rPr lang="en-US" sz="2400" b="1" i="1" dirty="0">
                <a:solidFill>
                  <a:schemeClr val="accent4">
                    <a:lumMod val="60000"/>
                    <a:lumOff val="40000"/>
                  </a:schemeClr>
                </a:solidFill>
                <a:latin typeface="Arial" panose="020B0604020202020204" pitchFamily="34" charset="0"/>
                <a:cs typeface="Arial" panose="020B0604020202020204" pitchFamily="34" charset="0"/>
              </a:rPr>
              <a:t>subtracting like terms and solving the phase</a:t>
            </a:r>
          </a:p>
        </p:txBody>
      </p:sp>
      <p:pic>
        <p:nvPicPr>
          <p:cNvPr id="9" name="Picture 8">
            <a:extLst>
              <a:ext uri="{FF2B5EF4-FFF2-40B4-BE49-F238E27FC236}">
                <a16:creationId xmlns:a16="http://schemas.microsoft.com/office/drawing/2014/main" id="{A6549216-E29C-84B6-ADAC-DA9F668BBE41}"/>
              </a:ext>
            </a:extLst>
          </p:cNvPr>
          <p:cNvPicPr>
            <a:picLocks noChangeAspect="1"/>
          </p:cNvPicPr>
          <p:nvPr/>
        </p:nvPicPr>
        <p:blipFill>
          <a:blip r:embed="rId2"/>
          <a:stretch>
            <a:fillRect/>
          </a:stretch>
        </p:blipFill>
        <p:spPr>
          <a:xfrm>
            <a:off x="6211253" y="1070294"/>
            <a:ext cx="5624287" cy="4717412"/>
          </a:xfrm>
          <a:prstGeom prst="rect">
            <a:avLst/>
          </a:prstGeom>
        </p:spPr>
      </p:pic>
      <p:sp>
        <p:nvSpPr>
          <p:cNvPr id="10" name="Rectangle 9">
            <a:extLst>
              <a:ext uri="{FF2B5EF4-FFF2-40B4-BE49-F238E27FC236}">
                <a16:creationId xmlns:a16="http://schemas.microsoft.com/office/drawing/2014/main" id="{1AD65FE9-5B74-7F6D-8203-7D2882C04C1A}"/>
              </a:ext>
            </a:extLst>
          </p:cNvPr>
          <p:cNvSpPr/>
          <p:nvPr/>
        </p:nvSpPr>
        <p:spPr>
          <a:xfrm>
            <a:off x="488297" y="1070293"/>
            <a:ext cx="5399462" cy="4717413"/>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9D45286-1B56-F5AF-AFF5-E88601791EC7}"/>
              </a:ext>
            </a:extLst>
          </p:cNvPr>
          <p:cNvSpPr txBox="1"/>
          <p:nvPr/>
        </p:nvSpPr>
        <p:spPr>
          <a:xfrm>
            <a:off x="618925" y="1391825"/>
            <a:ext cx="5099949" cy="4154984"/>
          </a:xfrm>
          <a:prstGeom prst="rect">
            <a:avLst/>
          </a:prstGeom>
          <a:noFill/>
        </p:spPr>
        <p:txBody>
          <a:bodyPr wrap="square" rtlCol="0">
            <a:spAutoFit/>
          </a:bodyPr>
          <a:lstStyle/>
          <a:p>
            <a:r>
              <a:rPr lang="en-PH" sz="1600" dirty="0">
                <a:latin typeface="Verdana" panose="020B0604030504040204" pitchFamily="34" charset="0"/>
                <a:ea typeface="Verdana" panose="020B0604030504040204" pitchFamily="34" charset="0"/>
                <a:cs typeface="Verdana" panose="020B0604030504040204" pitchFamily="34" charset="0"/>
              </a:rPr>
              <a:t>Subtracting like terms we get</a:t>
            </a: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r>
              <a:rPr lang="en-PH" sz="1600" dirty="0">
                <a:latin typeface="Verdana" panose="020B0604030504040204" pitchFamily="34" charset="0"/>
                <a:ea typeface="Verdana" panose="020B0604030504040204" pitchFamily="34" charset="0"/>
                <a:cs typeface="Verdana" panose="020B0604030504040204" pitchFamily="34" charset="0"/>
              </a:rPr>
              <a:t>as imposed in line 22 and 23.</a:t>
            </a:r>
          </a:p>
          <a:p>
            <a:endParaRPr lang="en-PH" sz="1600" dirty="0">
              <a:latin typeface="Verdana" panose="020B0604030504040204" pitchFamily="34" charset="0"/>
              <a:ea typeface="Verdana" panose="020B0604030504040204" pitchFamily="34" charset="0"/>
              <a:cs typeface="Verdana" panose="020B0604030504040204" pitchFamily="34" charset="0"/>
            </a:endParaRPr>
          </a:p>
          <a:p>
            <a:r>
              <a:rPr lang="en-PH" sz="1600" dirty="0">
                <a:latin typeface="Verdana" panose="020B0604030504040204" pitchFamily="34" charset="0"/>
                <a:ea typeface="Verdana" panose="020B0604030504040204" pitchFamily="34" charset="0"/>
                <a:cs typeface="Verdana" panose="020B0604030504040204" pitchFamily="34" charset="0"/>
              </a:rPr>
              <a:t>We can now solve the phase: </a:t>
            </a: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endParaRPr lang="en-PH" sz="1600" dirty="0">
              <a:latin typeface="Verdana" panose="020B0604030504040204" pitchFamily="34" charset="0"/>
              <a:ea typeface="Verdana" panose="020B0604030504040204" pitchFamily="34" charset="0"/>
              <a:cs typeface="Verdana" panose="020B0604030504040204" pitchFamily="34" charset="0"/>
            </a:endParaRPr>
          </a:p>
          <a:p>
            <a:r>
              <a:rPr lang="en-PH" sz="1600" dirty="0">
                <a:latin typeface="Verdana" panose="020B0604030504040204" pitchFamily="34" charset="0"/>
                <a:ea typeface="Verdana" panose="020B0604030504040204" pitchFamily="34" charset="0"/>
                <a:cs typeface="Verdana" panose="020B0604030504040204" pitchFamily="34" charset="0"/>
              </a:rPr>
              <a:t>as imposed in line 24.  </a:t>
            </a:r>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3" name="Picture 2">
            <a:extLst>
              <a:ext uri="{FF2B5EF4-FFF2-40B4-BE49-F238E27FC236}">
                <a16:creationId xmlns:a16="http://schemas.microsoft.com/office/drawing/2014/main" id="{91B12D7F-A177-D859-40AF-31C9CDCE7524}"/>
              </a:ext>
            </a:extLst>
          </p:cNvPr>
          <p:cNvPicPr>
            <a:picLocks noChangeAspect="1"/>
          </p:cNvPicPr>
          <p:nvPr/>
        </p:nvPicPr>
        <p:blipFill>
          <a:blip r:embed="rId3"/>
          <a:stretch>
            <a:fillRect/>
          </a:stretch>
        </p:blipFill>
        <p:spPr>
          <a:xfrm>
            <a:off x="1009214" y="1875608"/>
            <a:ext cx="4357628" cy="799461"/>
          </a:xfrm>
          <a:prstGeom prst="rect">
            <a:avLst/>
          </a:prstGeom>
        </p:spPr>
      </p:pic>
      <p:pic>
        <p:nvPicPr>
          <p:cNvPr id="5" name="Picture 4">
            <a:extLst>
              <a:ext uri="{FF2B5EF4-FFF2-40B4-BE49-F238E27FC236}">
                <a16:creationId xmlns:a16="http://schemas.microsoft.com/office/drawing/2014/main" id="{96A6C468-7D7F-87B7-5832-C814D1FDAC11}"/>
              </a:ext>
            </a:extLst>
          </p:cNvPr>
          <p:cNvPicPr>
            <a:picLocks noChangeAspect="1"/>
          </p:cNvPicPr>
          <p:nvPr/>
        </p:nvPicPr>
        <p:blipFill>
          <a:blip r:embed="rId4"/>
          <a:stretch>
            <a:fillRect/>
          </a:stretch>
        </p:blipFill>
        <p:spPr>
          <a:xfrm>
            <a:off x="1505539" y="3825551"/>
            <a:ext cx="3360930" cy="810922"/>
          </a:xfrm>
          <a:prstGeom prst="rect">
            <a:avLst/>
          </a:prstGeom>
        </p:spPr>
      </p:pic>
    </p:spTree>
    <p:extLst>
      <p:ext uri="{BB962C8B-B14F-4D97-AF65-F5344CB8AC3E}">
        <p14:creationId xmlns:p14="http://schemas.microsoft.com/office/powerpoint/2010/main" val="1571609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0E5480-C852-3AC9-8EA2-0952E5CED34C}"/>
              </a:ext>
            </a:extLst>
          </p:cNvPr>
          <p:cNvSpPr/>
          <p:nvPr/>
        </p:nvSpPr>
        <p:spPr>
          <a:xfrm>
            <a:off x="0" y="-1"/>
            <a:ext cx="12192000" cy="423683"/>
          </a:xfrm>
          <a:prstGeom prst="rect">
            <a:avLst/>
          </a:prstGeom>
          <a:solidFill>
            <a:schemeClr val="accent4">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Step 2: Phase unwrapping</a:t>
            </a:r>
            <a:endParaRPr lang="en-US" sz="2400" b="1" i="1" dirty="0">
              <a:solidFill>
                <a:schemeClr val="accent4">
                  <a:lumMod val="60000"/>
                  <a:lumOff val="40000"/>
                </a:schemeClr>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AD65FE9-5B74-7F6D-8203-7D2882C04C1A}"/>
              </a:ext>
            </a:extLst>
          </p:cNvPr>
          <p:cNvSpPr/>
          <p:nvPr/>
        </p:nvSpPr>
        <p:spPr>
          <a:xfrm>
            <a:off x="488296" y="883404"/>
            <a:ext cx="11084779" cy="5135432"/>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9D45286-1B56-F5AF-AFF5-E88601791EC7}"/>
              </a:ext>
            </a:extLst>
          </p:cNvPr>
          <p:cNvSpPr txBox="1"/>
          <p:nvPr/>
        </p:nvSpPr>
        <p:spPr>
          <a:xfrm>
            <a:off x="618925" y="1371236"/>
            <a:ext cx="4682280" cy="3785652"/>
          </a:xfrm>
          <a:prstGeom prst="rect">
            <a:avLst/>
          </a:prstGeom>
          <a:noFill/>
        </p:spPr>
        <p:txBody>
          <a:bodyPr wrap="square" rtlCol="0">
            <a:spAutoFit/>
          </a:bodyPr>
          <a:lstStyle/>
          <a:p>
            <a:r>
              <a:rPr lang="en-PH" sz="1600" dirty="0"/>
              <a:t>Phase unwrapping means adding integer amounts of 2</a:t>
            </a:r>
            <a:r>
              <a:rPr lang="el-GR" sz="1600" i="1" dirty="0"/>
              <a:t>π </a:t>
            </a:r>
            <a:r>
              <a:rPr lang="en-PH" sz="1600" dirty="0"/>
              <a:t>to pixels that have jumped from -</a:t>
            </a:r>
            <a:r>
              <a:rPr lang="el-GR" sz="1600" i="1" dirty="0"/>
              <a:t>π </a:t>
            </a:r>
            <a:r>
              <a:rPr lang="en-PH" sz="1600" dirty="0"/>
              <a:t>to </a:t>
            </a:r>
            <a:r>
              <a:rPr lang="el-GR" sz="1600" i="1" dirty="0"/>
              <a:t>π</a:t>
            </a:r>
            <a:r>
              <a:rPr lang="el-GR" sz="1600" dirty="0"/>
              <a:t>. </a:t>
            </a:r>
            <a:r>
              <a:rPr lang="en-US" sz="1600" dirty="0"/>
              <a:t> We will use the built-in unwrapping function in </a:t>
            </a:r>
            <a:r>
              <a:rPr lang="en-US" sz="1600" dirty="0" err="1"/>
              <a:t>Matlab</a:t>
            </a:r>
            <a:r>
              <a:rPr lang="en-US" sz="1600" dirty="0"/>
              <a:t> [4]. We have several phase unwrapping techniques such as quality-guided phase unwrapping. </a:t>
            </a:r>
            <a:r>
              <a:rPr lang="en-US" sz="1600" dirty="0" err="1"/>
              <a:t>Matlab</a:t>
            </a:r>
            <a:r>
              <a:rPr lang="en-US" sz="1600" dirty="0"/>
              <a:t> code for this is available here: [5].  </a:t>
            </a:r>
            <a:r>
              <a:rPr lang="en-US" sz="1600" i="1" dirty="0"/>
              <a:t>We will try this on the latter part.</a:t>
            </a:r>
          </a:p>
          <a:p>
            <a:endParaRPr lang="en-US" sz="1600" dirty="0"/>
          </a:p>
          <a:p>
            <a:r>
              <a:rPr lang="en-US" sz="1600" dirty="0"/>
              <a:t>We still cannot see the 3D here but if we display the mesh of </a:t>
            </a:r>
            <a:r>
              <a:rPr lang="en-US" sz="1600" dirty="0" err="1"/>
              <a:t>Z_w</a:t>
            </a:r>
            <a:r>
              <a:rPr lang="en-US" sz="1600" dirty="0"/>
              <a:t>, it will look like it is riding on a ramp. </a:t>
            </a:r>
          </a:p>
          <a:p>
            <a:endParaRPr lang="en-US" sz="1600" dirty="0"/>
          </a:p>
          <a:p>
            <a:r>
              <a:rPr lang="en-US" sz="1600" dirty="0"/>
              <a:t>To get the 3D object, we need to remove this ramp. First, we need to estimate it (next step).</a:t>
            </a:r>
          </a:p>
          <a:p>
            <a:endParaRPr lang="el-GR" sz="1600" dirty="0"/>
          </a:p>
          <a:p>
            <a:endParaRPr lang="en-US" sz="1600" dirty="0">
              <a:latin typeface="Verdana" panose="020B0604030504040204" pitchFamily="34" charset="0"/>
              <a:ea typeface="Verdana" panose="020B0604030504040204" pitchFamily="34" charset="0"/>
              <a:cs typeface="Verdana" panose="020B0604030504040204" pitchFamily="34" charset="0"/>
            </a:endParaRPr>
          </a:p>
        </p:txBody>
      </p:sp>
      <p:pic>
        <p:nvPicPr>
          <p:cNvPr id="12" name="Picture 11">
            <a:extLst>
              <a:ext uri="{FF2B5EF4-FFF2-40B4-BE49-F238E27FC236}">
                <a16:creationId xmlns:a16="http://schemas.microsoft.com/office/drawing/2014/main" id="{3FF38C88-E725-F136-A18D-72EA1253FF43}"/>
              </a:ext>
            </a:extLst>
          </p:cNvPr>
          <p:cNvPicPr>
            <a:picLocks noChangeAspect="1"/>
          </p:cNvPicPr>
          <p:nvPr/>
        </p:nvPicPr>
        <p:blipFill>
          <a:blip r:embed="rId2"/>
          <a:stretch>
            <a:fillRect/>
          </a:stretch>
        </p:blipFill>
        <p:spPr>
          <a:xfrm>
            <a:off x="5518941" y="1234253"/>
            <a:ext cx="5643448" cy="4449642"/>
          </a:xfrm>
          <a:prstGeom prst="rect">
            <a:avLst/>
          </a:prstGeom>
        </p:spPr>
      </p:pic>
      <p:sp>
        <p:nvSpPr>
          <p:cNvPr id="2" name="Slide Number Placeholder 1">
            <a:extLst>
              <a:ext uri="{FF2B5EF4-FFF2-40B4-BE49-F238E27FC236}">
                <a16:creationId xmlns:a16="http://schemas.microsoft.com/office/drawing/2014/main" id="{ACF8D27D-3D51-8807-6131-5535B3A36193}"/>
              </a:ext>
            </a:extLst>
          </p:cNvPr>
          <p:cNvSpPr>
            <a:spLocks noGrp="1"/>
          </p:cNvSpPr>
          <p:nvPr>
            <p:ph type="sldNum" sz="quarter" idx="12"/>
          </p:nvPr>
        </p:nvSpPr>
        <p:spPr/>
        <p:txBody>
          <a:bodyPr/>
          <a:lstStyle/>
          <a:p>
            <a:fld id="{6489849B-02F8-D64F-9A37-D149AF643E0A}" type="slidenum">
              <a:rPr lang="en-US" smtClean="0"/>
              <a:t>8</a:t>
            </a:fld>
            <a:endParaRPr lang="en-US"/>
          </a:p>
        </p:txBody>
      </p:sp>
      <p:sp>
        <p:nvSpPr>
          <p:cNvPr id="9" name="TextBox 8">
            <a:extLst>
              <a:ext uri="{FF2B5EF4-FFF2-40B4-BE49-F238E27FC236}">
                <a16:creationId xmlns:a16="http://schemas.microsoft.com/office/drawing/2014/main" id="{208476FC-949E-AD1A-8AF8-CE7404EAE64C}"/>
              </a:ext>
            </a:extLst>
          </p:cNvPr>
          <p:cNvSpPr txBox="1"/>
          <p:nvPr/>
        </p:nvSpPr>
        <p:spPr>
          <a:xfrm>
            <a:off x="488295" y="6252904"/>
            <a:ext cx="10061293" cy="553998"/>
          </a:xfrm>
          <a:prstGeom prst="rect">
            <a:avLst/>
          </a:prstGeom>
          <a:noFill/>
        </p:spPr>
        <p:txBody>
          <a:bodyPr wrap="square">
            <a:spAutoFit/>
          </a:bodyPr>
          <a:lstStyle/>
          <a:p>
            <a:r>
              <a:rPr lang="en-PH" sz="1000" dirty="0">
                <a:latin typeface="+mj-lt"/>
              </a:rPr>
              <a:t>[4] Soriano, M. Physics 301 Activity Manual, Phase Shift Profilometry, 2022.</a:t>
            </a:r>
          </a:p>
          <a:p>
            <a:r>
              <a:rPr lang="en-PH" sz="1000" dirty="0">
                <a:latin typeface="+mj-lt"/>
              </a:rPr>
              <a:t>[5] </a:t>
            </a:r>
            <a:r>
              <a:rPr lang="en-PH" sz="1000" dirty="0"/>
              <a:t>Carey Smith (2022). QualityGuidedUnwrap2D_r1 (https://</a:t>
            </a:r>
            <a:r>
              <a:rPr lang="en-PH" sz="1000" dirty="0" err="1"/>
              <a:t>www.mathworks.com</a:t>
            </a:r>
            <a:r>
              <a:rPr lang="en-PH" sz="1000" dirty="0"/>
              <a:t>/</a:t>
            </a:r>
            <a:r>
              <a:rPr lang="en-PH" sz="1000" dirty="0" err="1"/>
              <a:t>matlabcentral</a:t>
            </a:r>
            <a:r>
              <a:rPr lang="en-PH" sz="1000" dirty="0"/>
              <a:t>/</a:t>
            </a:r>
            <a:r>
              <a:rPr lang="en-PH" sz="1000" dirty="0" err="1"/>
              <a:t>fileexchange</a:t>
            </a:r>
            <a:r>
              <a:rPr lang="en-PH" sz="1000" dirty="0"/>
              <a:t>/29499-qualityguidedunwrap2d_r1), MATLAB Central File Exchange. Retrieved June 19, 2022.</a:t>
            </a:r>
            <a:endParaRPr lang="en-US" sz="1000" dirty="0">
              <a:latin typeface="+mj-lt"/>
            </a:endParaRPr>
          </a:p>
        </p:txBody>
      </p:sp>
    </p:spTree>
    <p:extLst>
      <p:ext uri="{BB962C8B-B14F-4D97-AF65-F5344CB8AC3E}">
        <p14:creationId xmlns:p14="http://schemas.microsoft.com/office/powerpoint/2010/main" val="1567965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30E5480-C852-3AC9-8EA2-0952E5CED34C}"/>
              </a:ext>
            </a:extLst>
          </p:cNvPr>
          <p:cNvSpPr/>
          <p:nvPr/>
        </p:nvSpPr>
        <p:spPr>
          <a:xfrm>
            <a:off x="0" y="-1"/>
            <a:ext cx="12192000" cy="423683"/>
          </a:xfrm>
          <a:prstGeom prst="rect">
            <a:avLst/>
          </a:prstGeom>
          <a:solidFill>
            <a:schemeClr val="accent1">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400" b="1" i="1" dirty="0">
                <a:latin typeface="Arial" panose="020B0604020202020204" pitchFamily="34" charset="0"/>
                <a:cs typeface="Arial" panose="020B0604020202020204" pitchFamily="34" charset="0"/>
              </a:rPr>
              <a:t>Step 3: Phase-to-height conversion, </a:t>
            </a:r>
            <a:r>
              <a:rPr lang="en-US" b="1" i="1" dirty="0">
                <a:solidFill>
                  <a:schemeClr val="accent4">
                    <a:lumMod val="40000"/>
                    <a:lumOff val="60000"/>
                  </a:schemeClr>
                </a:solidFill>
                <a:latin typeface="Arial" panose="020B0604020202020204" pitchFamily="34" charset="0"/>
                <a:cs typeface="Arial" panose="020B0604020202020204" pitchFamily="34" charset="0"/>
              </a:rPr>
              <a:t>estimating the reference and getting the phase difference</a:t>
            </a:r>
            <a:endParaRPr lang="en-US" sz="2400" b="1" i="1" dirty="0">
              <a:solidFill>
                <a:schemeClr val="accent4">
                  <a:lumMod val="40000"/>
                  <a:lumOff val="60000"/>
                </a:schemeClr>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AD65FE9-5B74-7F6D-8203-7D2882C04C1A}"/>
              </a:ext>
            </a:extLst>
          </p:cNvPr>
          <p:cNvSpPr/>
          <p:nvPr/>
        </p:nvSpPr>
        <p:spPr>
          <a:xfrm>
            <a:off x="488296" y="682906"/>
            <a:ext cx="5439645" cy="5926238"/>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9D45286-1B56-F5AF-AFF5-E88601791EC7}"/>
              </a:ext>
            </a:extLst>
          </p:cNvPr>
          <p:cNvSpPr txBox="1"/>
          <p:nvPr/>
        </p:nvSpPr>
        <p:spPr>
          <a:xfrm>
            <a:off x="715655" y="791137"/>
            <a:ext cx="5060111" cy="1938992"/>
          </a:xfrm>
          <a:prstGeom prst="rect">
            <a:avLst/>
          </a:prstGeom>
          <a:noFill/>
        </p:spPr>
        <p:txBody>
          <a:bodyPr wrap="square" rtlCol="0">
            <a:spAutoFit/>
          </a:bodyPr>
          <a:lstStyle/>
          <a:p>
            <a:pPr algn="just"/>
            <a:r>
              <a:rPr lang="en-US" sz="1500" dirty="0"/>
              <a:t>Here, we remove the ramp by estimating the background. We can do this by creating a </a:t>
            </a:r>
            <a:r>
              <a:rPr lang="en-US" sz="1500" b="1" dirty="0"/>
              <a:t>structuring element</a:t>
            </a:r>
            <a:r>
              <a:rPr lang="en-US" sz="1500" dirty="0"/>
              <a:t>, a disk shape with radius 15, as implemented in Line 30. Then we can perform morphological opening as implemented in Line 31. </a:t>
            </a:r>
          </a:p>
          <a:p>
            <a:pPr algn="just"/>
            <a:endParaRPr lang="en-US" sz="1500" dirty="0"/>
          </a:p>
          <a:p>
            <a:pPr algn="just"/>
            <a:r>
              <a:rPr lang="en-US" sz="1500" dirty="0"/>
              <a:t>Experimentally, we can estimate the background by capturing an image (structured light) without the object. Unwrapping this background image will already give us the ramp.</a:t>
            </a:r>
          </a:p>
        </p:txBody>
      </p:sp>
      <p:pic>
        <p:nvPicPr>
          <p:cNvPr id="6" name="Picture 5">
            <a:extLst>
              <a:ext uri="{FF2B5EF4-FFF2-40B4-BE49-F238E27FC236}">
                <a16:creationId xmlns:a16="http://schemas.microsoft.com/office/drawing/2014/main" id="{C8B7AD5B-9D4B-5FDC-4C4D-E2123B4081E9}"/>
              </a:ext>
            </a:extLst>
          </p:cNvPr>
          <p:cNvPicPr>
            <a:picLocks noChangeAspect="1"/>
          </p:cNvPicPr>
          <p:nvPr/>
        </p:nvPicPr>
        <p:blipFill>
          <a:blip r:embed="rId2"/>
          <a:stretch>
            <a:fillRect/>
          </a:stretch>
        </p:blipFill>
        <p:spPr>
          <a:xfrm>
            <a:off x="898375" y="2730129"/>
            <a:ext cx="4619485" cy="3667015"/>
          </a:xfrm>
          <a:prstGeom prst="rect">
            <a:avLst/>
          </a:prstGeom>
        </p:spPr>
      </p:pic>
      <p:sp>
        <p:nvSpPr>
          <p:cNvPr id="2" name="Slide Number Placeholder 1">
            <a:extLst>
              <a:ext uri="{FF2B5EF4-FFF2-40B4-BE49-F238E27FC236}">
                <a16:creationId xmlns:a16="http://schemas.microsoft.com/office/drawing/2014/main" id="{63A3C7ED-7099-F2FD-3E2E-6EECE25125BD}"/>
              </a:ext>
            </a:extLst>
          </p:cNvPr>
          <p:cNvSpPr>
            <a:spLocks noGrp="1"/>
          </p:cNvSpPr>
          <p:nvPr>
            <p:ph type="sldNum" sz="quarter" idx="12"/>
          </p:nvPr>
        </p:nvSpPr>
        <p:spPr/>
        <p:txBody>
          <a:bodyPr/>
          <a:lstStyle/>
          <a:p>
            <a:fld id="{6489849B-02F8-D64F-9A37-D149AF643E0A}" type="slidenum">
              <a:rPr lang="en-US" smtClean="0"/>
              <a:t>9</a:t>
            </a:fld>
            <a:endParaRPr lang="en-US"/>
          </a:p>
        </p:txBody>
      </p:sp>
      <p:sp>
        <p:nvSpPr>
          <p:cNvPr id="7" name="Rectangle 6">
            <a:extLst>
              <a:ext uri="{FF2B5EF4-FFF2-40B4-BE49-F238E27FC236}">
                <a16:creationId xmlns:a16="http://schemas.microsoft.com/office/drawing/2014/main" id="{75AAB59D-00E2-0232-1260-AD9B1D0CC27E}"/>
              </a:ext>
            </a:extLst>
          </p:cNvPr>
          <p:cNvSpPr/>
          <p:nvPr/>
        </p:nvSpPr>
        <p:spPr>
          <a:xfrm>
            <a:off x="6264061" y="682906"/>
            <a:ext cx="5439645" cy="5926238"/>
          </a:xfrm>
          <a:prstGeom prst="rect">
            <a:avLst/>
          </a:prstGeom>
          <a:solidFill>
            <a:schemeClr val="bg1"/>
          </a:solidFill>
          <a:ln w="12700">
            <a:solidFill>
              <a:schemeClr val="accent6">
                <a:lumMod val="50000"/>
              </a:schemeClr>
            </a:solidFill>
            <a:prstDash val="sysDash"/>
            <a:extLst>
              <a:ext uri="{C807C97D-BFC1-408E-A445-0C87EB9F89A2}">
                <ask:lineSketchStyleProps xmlns:ask="http://schemas.microsoft.com/office/drawing/2018/sketchyshapes" sd="1219033472">
                  <a:custGeom>
                    <a:avLst/>
                    <a:gdLst>
                      <a:gd name="connsiteX0" fmla="*/ 0 w 4963886"/>
                      <a:gd name="connsiteY0" fmla="*/ 0 h 5957173"/>
                      <a:gd name="connsiteX1" fmla="*/ 4963886 w 4963886"/>
                      <a:gd name="connsiteY1" fmla="*/ 0 h 5957173"/>
                      <a:gd name="connsiteX2" fmla="*/ 4963886 w 4963886"/>
                      <a:gd name="connsiteY2" fmla="*/ 5957173 h 5957173"/>
                      <a:gd name="connsiteX3" fmla="*/ 0 w 4963886"/>
                      <a:gd name="connsiteY3" fmla="*/ 5957173 h 5957173"/>
                      <a:gd name="connsiteX4" fmla="*/ 0 w 4963886"/>
                      <a:gd name="connsiteY4" fmla="*/ 0 h 5957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3886" h="5957173" fill="none" extrusionOk="0">
                        <a:moveTo>
                          <a:pt x="0" y="0"/>
                        </a:moveTo>
                        <a:cubicBezTo>
                          <a:pt x="1982478" y="-49533"/>
                          <a:pt x="3401179" y="-14809"/>
                          <a:pt x="4963886" y="0"/>
                        </a:cubicBezTo>
                        <a:cubicBezTo>
                          <a:pt x="5051525" y="2190643"/>
                          <a:pt x="4891207" y="3449184"/>
                          <a:pt x="4963886" y="5957173"/>
                        </a:cubicBezTo>
                        <a:cubicBezTo>
                          <a:pt x="3479484" y="5908942"/>
                          <a:pt x="1698147" y="6041628"/>
                          <a:pt x="0" y="5957173"/>
                        </a:cubicBezTo>
                        <a:cubicBezTo>
                          <a:pt x="-38581" y="4133462"/>
                          <a:pt x="63341" y="706867"/>
                          <a:pt x="0" y="0"/>
                        </a:cubicBezTo>
                        <a:close/>
                      </a:path>
                      <a:path w="4963886" h="5957173" stroke="0" extrusionOk="0">
                        <a:moveTo>
                          <a:pt x="0" y="0"/>
                        </a:moveTo>
                        <a:cubicBezTo>
                          <a:pt x="836970" y="118645"/>
                          <a:pt x="4097912" y="116012"/>
                          <a:pt x="4963886" y="0"/>
                        </a:cubicBezTo>
                        <a:cubicBezTo>
                          <a:pt x="4831004" y="1037470"/>
                          <a:pt x="5048837" y="3647451"/>
                          <a:pt x="4963886" y="5957173"/>
                        </a:cubicBezTo>
                        <a:cubicBezTo>
                          <a:pt x="4436805" y="6091773"/>
                          <a:pt x="835701" y="5799977"/>
                          <a:pt x="0" y="5957173"/>
                        </a:cubicBezTo>
                        <a:cubicBezTo>
                          <a:pt x="-20187" y="4166315"/>
                          <a:pt x="-152480" y="2108144"/>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193C5FA5-43E2-067D-1BE5-1132F16BE5F0}"/>
              </a:ext>
            </a:extLst>
          </p:cNvPr>
          <p:cNvSpPr txBox="1"/>
          <p:nvPr/>
        </p:nvSpPr>
        <p:spPr>
          <a:xfrm>
            <a:off x="6493397" y="791137"/>
            <a:ext cx="4982948" cy="1477328"/>
          </a:xfrm>
          <a:prstGeom prst="rect">
            <a:avLst/>
          </a:prstGeom>
          <a:noFill/>
        </p:spPr>
        <p:txBody>
          <a:bodyPr wrap="square" rtlCol="0">
            <a:spAutoFit/>
          </a:bodyPr>
          <a:lstStyle/>
          <a:p>
            <a:pPr algn="just"/>
            <a:r>
              <a:rPr lang="en-US" sz="1500" dirty="0"/>
              <a:t>Once we get the reference/background, we can reconstruct the object by just getting the phase difference of </a:t>
            </a:r>
            <a:r>
              <a:rPr lang="en-US" sz="1500" dirty="0" err="1"/>
              <a:t>Z_w</a:t>
            </a:r>
            <a:r>
              <a:rPr lang="en-US" sz="1500" dirty="0"/>
              <a:t> and the background, as implemented in line 34.</a:t>
            </a:r>
          </a:p>
          <a:p>
            <a:pPr algn="just"/>
            <a:endParaRPr lang="en-US" sz="1500" dirty="0"/>
          </a:p>
          <a:p>
            <a:pPr algn="just"/>
            <a:r>
              <a:rPr lang="en-US" sz="1500" dirty="0"/>
              <a:t>Finally, here is our reconstructed object. We can clearly see the </a:t>
            </a:r>
            <a:r>
              <a:rPr lang="en-US" sz="1500" dirty="0" err="1"/>
              <a:t>Baybayin</a:t>
            </a:r>
            <a:r>
              <a:rPr lang="en-US" sz="1500" dirty="0"/>
              <a:t> symbol carved on the </a:t>
            </a:r>
            <a:r>
              <a:rPr lang="en-US" sz="1500" dirty="0" err="1"/>
              <a:t>Ticao</a:t>
            </a:r>
            <a:r>
              <a:rPr lang="en-US" sz="1500" dirty="0"/>
              <a:t> stone!!</a:t>
            </a:r>
          </a:p>
        </p:txBody>
      </p:sp>
      <p:pic>
        <p:nvPicPr>
          <p:cNvPr id="12" name="Picture 11">
            <a:extLst>
              <a:ext uri="{FF2B5EF4-FFF2-40B4-BE49-F238E27FC236}">
                <a16:creationId xmlns:a16="http://schemas.microsoft.com/office/drawing/2014/main" id="{F4C7A151-D456-D1AE-F787-5D3B125316DD}"/>
              </a:ext>
            </a:extLst>
          </p:cNvPr>
          <p:cNvPicPr>
            <a:picLocks noChangeAspect="1"/>
          </p:cNvPicPr>
          <p:nvPr/>
        </p:nvPicPr>
        <p:blipFill>
          <a:blip r:embed="rId3"/>
          <a:stretch>
            <a:fillRect/>
          </a:stretch>
        </p:blipFill>
        <p:spPr>
          <a:xfrm>
            <a:off x="6633825" y="2567483"/>
            <a:ext cx="4700116" cy="3676536"/>
          </a:xfrm>
          <a:prstGeom prst="rect">
            <a:avLst/>
          </a:prstGeom>
        </p:spPr>
      </p:pic>
    </p:spTree>
    <p:extLst>
      <p:ext uri="{BB962C8B-B14F-4D97-AF65-F5344CB8AC3E}">
        <p14:creationId xmlns:p14="http://schemas.microsoft.com/office/powerpoint/2010/main" val="284829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1869</TotalTime>
  <Words>2056</Words>
  <Application>Microsoft Macintosh PowerPoint</Application>
  <PresentationFormat>Widescreen</PresentationFormat>
  <Paragraphs>211</Paragraphs>
  <Slides>21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Arial</vt:lpstr>
      <vt:lpstr>ArialMT</vt:lpstr>
      <vt:lpstr>Calibri</vt:lpstr>
      <vt:lpstr>Calibri Light</vt:lpstr>
      <vt:lpstr>Century Schoolbook</vt:lpstr>
      <vt:lpstr>Courier New</vt:lpstr>
      <vt:lpstr>Helvetica Neue Medium</vt:lpstr>
      <vt:lpstr>Verdana</vt:lpstr>
      <vt:lpstr>Wingdings</vt:lpstr>
      <vt:lpstr>Office Theme</vt:lpstr>
      <vt:lpstr>Activity 8: Phase Shift Profilometry  Physics 301 2nd Sem AY 21-22   Submitted by: Mark Jeremy G. Narag Student Number: 2014-64423 Program: PhD Physics </vt:lpstr>
      <vt:lpstr>Objectives</vt:lpstr>
      <vt:lpstr>Shape from Structured Light</vt:lpstr>
      <vt:lpstr>Phase Shift Profilometry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Activity 8: Phase Shift Profilometry</dc:title>
  <dc:creator>Mark Jeremy Narag</dc:creator>
  <cp:lastModifiedBy>Mark Jeremy Narag</cp:lastModifiedBy>
  <cp:revision>25</cp:revision>
  <dcterms:created xsi:type="dcterms:W3CDTF">2022-06-16T15:06:35Z</dcterms:created>
  <dcterms:modified xsi:type="dcterms:W3CDTF">2022-06-20T04:03:37Z</dcterms:modified>
</cp:coreProperties>
</file>